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unknown"/>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4" r:id="rId1"/>
  </p:sldMasterIdLst>
  <p:notesMasterIdLst>
    <p:notesMasterId r:id="rId52"/>
  </p:notesMasterIdLst>
  <p:sldIdLst>
    <p:sldId id="439" r:id="rId2"/>
    <p:sldId id="436" r:id="rId3"/>
    <p:sldId id="444" r:id="rId4"/>
    <p:sldId id="473" r:id="rId5"/>
    <p:sldId id="446" r:id="rId6"/>
    <p:sldId id="437" r:id="rId7"/>
    <p:sldId id="438" r:id="rId8"/>
    <p:sldId id="445" r:id="rId9"/>
    <p:sldId id="449" r:id="rId10"/>
    <p:sldId id="450" r:id="rId11"/>
    <p:sldId id="455" r:id="rId12"/>
    <p:sldId id="468" r:id="rId13"/>
    <p:sldId id="454" r:id="rId14"/>
    <p:sldId id="472" r:id="rId15"/>
    <p:sldId id="467" r:id="rId16"/>
    <p:sldId id="475" r:id="rId17"/>
    <p:sldId id="471" r:id="rId18"/>
    <p:sldId id="464" r:id="rId19"/>
    <p:sldId id="474" r:id="rId20"/>
    <p:sldId id="465" r:id="rId21"/>
    <p:sldId id="456" r:id="rId22"/>
    <p:sldId id="457" r:id="rId23"/>
    <p:sldId id="470" r:id="rId24"/>
    <p:sldId id="458" r:id="rId25"/>
    <p:sldId id="469" r:id="rId26"/>
    <p:sldId id="451" r:id="rId27"/>
    <p:sldId id="452" r:id="rId28"/>
    <p:sldId id="453" r:id="rId29"/>
    <p:sldId id="466" r:id="rId30"/>
    <p:sldId id="460" r:id="rId31"/>
    <p:sldId id="461" r:id="rId32"/>
    <p:sldId id="462" r:id="rId33"/>
    <p:sldId id="463" r:id="rId34"/>
    <p:sldId id="476" r:id="rId35"/>
    <p:sldId id="478" r:id="rId36"/>
    <p:sldId id="477" r:id="rId37"/>
    <p:sldId id="479" r:id="rId38"/>
    <p:sldId id="480" r:id="rId39"/>
    <p:sldId id="482" r:id="rId40"/>
    <p:sldId id="483" r:id="rId41"/>
    <p:sldId id="486" r:id="rId42"/>
    <p:sldId id="487" r:id="rId43"/>
    <p:sldId id="488" r:id="rId44"/>
    <p:sldId id="489" r:id="rId45"/>
    <p:sldId id="426" r:id="rId46"/>
    <p:sldId id="441" r:id="rId47"/>
    <p:sldId id="442" r:id="rId48"/>
    <p:sldId id="386" r:id="rId49"/>
    <p:sldId id="448" r:id="rId50"/>
    <p:sldId id="447" r:id="rId5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333" autoAdjust="0"/>
    <p:restoredTop sz="79782" autoAdjust="0"/>
  </p:normalViewPr>
  <p:slideViewPr>
    <p:cSldViewPr snapToGrid="0" snapToObjects="1">
      <p:cViewPr>
        <p:scale>
          <a:sx n="81" d="100"/>
          <a:sy n="81" d="100"/>
        </p:scale>
        <p:origin x="-392" y="160"/>
      </p:cViewPr>
      <p:guideLst>
        <p:guide orient="horz" pos="2160"/>
        <p:guide pos="2880"/>
      </p:guideLst>
    </p:cSldViewPr>
  </p:slideViewPr>
  <p:outlineViewPr>
    <p:cViewPr>
      <p:scale>
        <a:sx n="33" d="100"/>
        <a:sy n="33" d="100"/>
      </p:scale>
      <p:origin x="0" y="804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A3D8B55E-E35B-FA4E-AD1B-4D96FC5D5E80}" type="datetimeFigureOut">
              <a:rPr lang="en-US" smtClean="0"/>
              <a:t>9/6/16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1474588-A215-D94E-9E07-4310C4ED9A99}" type="slidenum">
              <a:rPr lang="en-US" smtClean="0"/>
              <a:t>‹#›</a:t>
            </a:fld>
            <a:endParaRPr lang="en-US"/>
          </a:p>
        </p:txBody>
      </p:sp>
    </p:spTree>
    <p:extLst>
      <p:ext uri="{BB962C8B-B14F-4D97-AF65-F5344CB8AC3E}">
        <p14:creationId xmlns:p14="http://schemas.microsoft.com/office/powerpoint/2010/main" val="18453170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474588-A215-D94E-9E07-4310C4ED9A99}" type="slidenum">
              <a:rPr lang="en-US" smtClean="0"/>
              <a:t>1</a:t>
            </a:fld>
            <a:endParaRPr lang="en-US"/>
          </a:p>
        </p:txBody>
      </p:sp>
    </p:spTree>
    <p:extLst>
      <p:ext uri="{BB962C8B-B14F-4D97-AF65-F5344CB8AC3E}">
        <p14:creationId xmlns:p14="http://schemas.microsoft.com/office/powerpoint/2010/main" val="2334486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51474588-A215-D94E-9E07-4310C4ED9A99}" type="slidenum">
              <a:rPr lang="en-US" smtClean="0"/>
              <a:t>10</a:t>
            </a:fld>
            <a:endParaRPr lang="en-US"/>
          </a:p>
        </p:txBody>
      </p:sp>
    </p:spTree>
    <p:extLst>
      <p:ext uri="{BB962C8B-B14F-4D97-AF65-F5344CB8AC3E}">
        <p14:creationId xmlns:p14="http://schemas.microsoft.com/office/powerpoint/2010/main" val="878724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latin typeface="Calibri" charset="0"/>
              <a:ea typeface="ＭＳ Ｐゴシック" charset="0"/>
              <a:cs typeface="ＭＳ Ｐゴシック" charset="0"/>
            </a:endParaRP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CE784390-AFBE-F647-AE2B-042E5701ABFA}" type="slidenum">
              <a:rPr lang="fr-FR" sz="1200"/>
              <a:pPr/>
              <a:t>11</a:t>
            </a:fld>
            <a:endParaRPr lang="fr-FR" sz="1200"/>
          </a:p>
        </p:txBody>
      </p:sp>
    </p:spTree>
    <p:extLst>
      <p:ext uri="{BB962C8B-B14F-4D97-AF65-F5344CB8AC3E}">
        <p14:creationId xmlns:p14="http://schemas.microsoft.com/office/powerpoint/2010/main" val="677512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474588-A215-D94E-9E07-4310C4ED9A99}" type="slidenum">
              <a:rPr lang="en-US" smtClean="0"/>
              <a:t>15</a:t>
            </a:fld>
            <a:endParaRPr lang="en-US"/>
          </a:p>
        </p:txBody>
      </p:sp>
    </p:spTree>
    <p:extLst>
      <p:ext uri="{BB962C8B-B14F-4D97-AF65-F5344CB8AC3E}">
        <p14:creationId xmlns:p14="http://schemas.microsoft.com/office/powerpoint/2010/main" val="1359944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51474588-A215-D94E-9E07-4310C4ED9A99}" type="slidenum">
              <a:rPr lang="en-US" smtClean="0"/>
              <a:t>18</a:t>
            </a:fld>
            <a:endParaRPr lang="en-US"/>
          </a:p>
        </p:txBody>
      </p:sp>
    </p:spTree>
    <p:extLst>
      <p:ext uri="{BB962C8B-B14F-4D97-AF65-F5344CB8AC3E}">
        <p14:creationId xmlns:p14="http://schemas.microsoft.com/office/powerpoint/2010/main" val="1646200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51474588-A215-D94E-9E07-4310C4ED9A99}" type="slidenum">
              <a:rPr lang="en-US" smtClean="0"/>
              <a:t>20</a:t>
            </a:fld>
            <a:endParaRPr lang="en-US"/>
          </a:p>
        </p:txBody>
      </p:sp>
    </p:spTree>
    <p:extLst>
      <p:ext uri="{BB962C8B-B14F-4D97-AF65-F5344CB8AC3E}">
        <p14:creationId xmlns:p14="http://schemas.microsoft.com/office/powerpoint/2010/main" val="75056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a:lnSpc>
                <a:spcPct val="80000"/>
              </a:lnSpc>
            </a:pPr>
            <a:endParaRPr lang="en-US" altLang="en-US" sz="600" dirty="0"/>
          </a:p>
          <a:p>
            <a:pPr>
              <a:lnSpc>
                <a:spcPct val="80000"/>
              </a:lnSpc>
            </a:pPr>
            <a:endParaRPr lang="en-US" altLang="en-US" sz="600" dirty="0"/>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128"/>
              </a:defRPr>
            </a:lvl1pPr>
            <a:lvl2pPr marL="742950" indent="-285750">
              <a:defRPr sz="2400">
                <a:solidFill>
                  <a:schemeClr val="tx1"/>
                </a:solidFill>
                <a:latin typeface="Times" charset="0"/>
                <a:ea typeface="ヒラギノ角ゴ Pro W3" charset="-128"/>
              </a:defRPr>
            </a:lvl2pPr>
            <a:lvl3pPr marL="1143000" indent="-228600">
              <a:defRPr sz="2400">
                <a:solidFill>
                  <a:schemeClr val="tx1"/>
                </a:solidFill>
                <a:latin typeface="Times" charset="0"/>
                <a:ea typeface="ヒラギノ角ゴ Pro W3" charset="-128"/>
              </a:defRPr>
            </a:lvl3pPr>
            <a:lvl4pPr marL="1600200" indent="-228600">
              <a:defRPr sz="2400">
                <a:solidFill>
                  <a:schemeClr val="tx1"/>
                </a:solidFill>
                <a:latin typeface="Times" charset="0"/>
                <a:ea typeface="ヒラギノ角ゴ Pro W3" charset="-128"/>
              </a:defRPr>
            </a:lvl4pPr>
            <a:lvl5pPr marL="2057400" indent="-228600">
              <a:defRPr sz="2400">
                <a:solidFill>
                  <a:schemeClr val="tx1"/>
                </a:solidFill>
                <a:latin typeface="Times" charset="0"/>
                <a:ea typeface="ヒラギノ角ゴ Pro W3" charset="-128"/>
              </a:defRPr>
            </a:lvl5pPr>
            <a:lvl6pPr marL="2514600" indent="-228600" eaLnBrk="0" fontAlgn="base" hangingPunct="0">
              <a:spcBef>
                <a:spcPct val="0"/>
              </a:spcBef>
              <a:spcAft>
                <a:spcPct val="0"/>
              </a:spcAft>
              <a:defRPr sz="2400">
                <a:solidFill>
                  <a:schemeClr val="tx1"/>
                </a:solidFill>
                <a:latin typeface="Times" charset="0"/>
                <a:ea typeface="ヒラギノ角ゴ Pro W3" charset="-128"/>
              </a:defRPr>
            </a:lvl6pPr>
            <a:lvl7pPr marL="2971800" indent="-228600" eaLnBrk="0" fontAlgn="base" hangingPunct="0">
              <a:spcBef>
                <a:spcPct val="0"/>
              </a:spcBef>
              <a:spcAft>
                <a:spcPct val="0"/>
              </a:spcAft>
              <a:defRPr sz="2400">
                <a:solidFill>
                  <a:schemeClr val="tx1"/>
                </a:solidFill>
                <a:latin typeface="Times" charset="0"/>
                <a:ea typeface="ヒラギノ角ゴ Pro W3" charset="-128"/>
              </a:defRPr>
            </a:lvl7pPr>
            <a:lvl8pPr marL="3429000" indent="-228600" eaLnBrk="0" fontAlgn="base" hangingPunct="0">
              <a:spcBef>
                <a:spcPct val="0"/>
              </a:spcBef>
              <a:spcAft>
                <a:spcPct val="0"/>
              </a:spcAft>
              <a:defRPr sz="2400">
                <a:solidFill>
                  <a:schemeClr val="tx1"/>
                </a:solidFill>
                <a:latin typeface="Times" charset="0"/>
                <a:ea typeface="ヒラギノ角ゴ Pro W3" charset="-128"/>
              </a:defRPr>
            </a:lvl8pPr>
            <a:lvl9pPr marL="3886200" indent="-228600" eaLnBrk="0" fontAlgn="base" hangingPunct="0">
              <a:spcBef>
                <a:spcPct val="0"/>
              </a:spcBef>
              <a:spcAft>
                <a:spcPct val="0"/>
              </a:spcAft>
              <a:defRPr sz="2400">
                <a:solidFill>
                  <a:schemeClr val="tx1"/>
                </a:solidFill>
                <a:latin typeface="Times" charset="0"/>
                <a:ea typeface="ヒラギノ角ゴ Pro W3" charset="-128"/>
              </a:defRPr>
            </a:lvl9pPr>
          </a:lstStyle>
          <a:p>
            <a:fld id="{DD79402D-C0BD-0145-91D3-B0A3672242CC}" type="slidenum">
              <a:rPr lang="en-US" altLang="en-US" sz="1200"/>
              <a:pPr/>
              <a:t>21</a:t>
            </a:fld>
            <a:endParaRPr lang="en-US" altLang="en-US" sz="1200"/>
          </a:p>
        </p:txBody>
      </p:sp>
    </p:spTree>
    <p:extLst>
      <p:ext uri="{BB962C8B-B14F-4D97-AF65-F5344CB8AC3E}">
        <p14:creationId xmlns:p14="http://schemas.microsoft.com/office/powerpoint/2010/main" val="660754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51474588-A215-D94E-9E07-4310C4ED9A99}" type="slidenum">
              <a:rPr lang="en-US" smtClean="0"/>
              <a:t>23</a:t>
            </a:fld>
            <a:endParaRPr lang="en-US"/>
          </a:p>
        </p:txBody>
      </p:sp>
    </p:spTree>
    <p:extLst>
      <p:ext uri="{BB962C8B-B14F-4D97-AF65-F5344CB8AC3E}">
        <p14:creationId xmlns:p14="http://schemas.microsoft.com/office/powerpoint/2010/main" val="182023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474588-A215-D94E-9E07-4310C4ED9A99}" type="slidenum">
              <a:rPr lang="en-US" smtClean="0"/>
              <a:t>24</a:t>
            </a:fld>
            <a:endParaRPr lang="en-US"/>
          </a:p>
        </p:txBody>
      </p:sp>
    </p:spTree>
    <p:extLst>
      <p:ext uri="{BB962C8B-B14F-4D97-AF65-F5344CB8AC3E}">
        <p14:creationId xmlns:p14="http://schemas.microsoft.com/office/powerpoint/2010/main" val="775187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474588-A215-D94E-9E07-4310C4ED9A99}" type="slidenum">
              <a:rPr lang="en-US" smtClean="0"/>
              <a:t>25</a:t>
            </a:fld>
            <a:endParaRPr lang="en-US"/>
          </a:p>
        </p:txBody>
      </p:sp>
    </p:spTree>
    <p:extLst>
      <p:ext uri="{BB962C8B-B14F-4D97-AF65-F5344CB8AC3E}">
        <p14:creationId xmlns:p14="http://schemas.microsoft.com/office/powerpoint/2010/main" val="1894297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143000" y="685800"/>
            <a:ext cx="4572000" cy="3429000"/>
          </a:xfrm>
        </p:spPr>
      </p:sp>
      <p:sp>
        <p:nvSpPr>
          <p:cNvPr id="3" name="Rectangle 2"/>
          <p:cNvSpPr>
            <a:spLocks noGrp="1"/>
          </p:cNvSpPr>
          <p:nvPr>
            <p:ph type="body" idx="1"/>
          </p:nvPr>
        </p:nvSpPr>
        <p:spPr/>
        <p:txBody>
          <a:bodyPr/>
          <a:lstStyle>
            <a:extLst/>
          </a:lstStyle>
          <a:p>
            <a:endParaRPr lang="en-US" dirty="0"/>
          </a:p>
        </p:txBody>
      </p:sp>
      <p:sp>
        <p:nvSpPr>
          <p:cNvPr id="4" name="Rectangle 3"/>
          <p:cNvSpPr>
            <a:spLocks noGrp="1"/>
          </p:cNvSpPr>
          <p:nvPr>
            <p:ph type="sldNum" sz="quarter" idx="10"/>
          </p:nvPr>
        </p:nvSpPr>
        <p:spPr/>
        <p:txBody>
          <a:bodyPr/>
          <a:lstStyle>
            <a:extLst/>
          </a:lstStyle>
          <a:p>
            <a:fld id="{CA5D3BF3-D352-46FC-8343-31F56E6730EA}" type="slidenum">
              <a:rPr lang="en-US" smtClean="0"/>
              <a:pPr/>
              <a:t>26</a:t>
            </a:fld>
            <a:endParaRPr lang="en-US"/>
          </a:p>
        </p:txBody>
      </p:sp>
    </p:spTree>
    <p:extLst>
      <p:ext uri="{BB962C8B-B14F-4D97-AF65-F5344CB8AC3E}">
        <p14:creationId xmlns:p14="http://schemas.microsoft.com/office/powerpoint/2010/main" val="515506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474588-A215-D94E-9E07-4310C4ED9A99}" type="slidenum">
              <a:rPr lang="en-US" smtClean="0"/>
              <a:t>2</a:t>
            </a:fld>
            <a:endParaRPr lang="en-US"/>
          </a:p>
        </p:txBody>
      </p:sp>
    </p:spTree>
    <p:extLst>
      <p:ext uri="{BB962C8B-B14F-4D97-AF65-F5344CB8AC3E}">
        <p14:creationId xmlns:p14="http://schemas.microsoft.com/office/powerpoint/2010/main" val="2471431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474588-A215-D94E-9E07-4310C4ED9A99}" type="slidenum">
              <a:rPr lang="en-US" smtClean="0"/>
              <a:t>29</a:t>
            </a:fld>
            <a:endParaRPr lang="en-US"/>
          </a:p>
        </p:txBody>
      </p:sp>
    </p:spTree>
    <p:extLst>
      <p:ext uri="{BB962C8B-B14F-4D97-AF65-F5344CB8AC3E}">
        <p14:creationId xmlns:p14="http://schemas.microsoft.com/office/powerpoint/2010/main" val="277501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474588-A215-D94E-9E07-4310C4ED9A99}" type="slidenum">
              <a:rPr lang="en-US" smtClean="0"/>
              <a:t>36</a:t>
            </a:fld>
            <a:endParaRPr lang="en-US"/>
          </a:p>
        </p:txBody>
      </p:sp>
    </p:spTree>
    <p:extLst>
      <p:ext uri="{BB962C8B-B14F-4D97-AF65-F5344CB8AC3E}">
        <p14:creationId xmlns:p14="http://schemas.microsoft.com/office/powerpoint/2010/main" val="1715314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474588-A215-D94E-9E07-4310C4ED9A99}" type="slidenum">
              <a:rPr lang="en-US" smtClean="0"/>
              <a:t>37</a:t>
            </a:fld>
            <a:endParaRPr lang="en-US"/>
          </a:p>
        </p:txBody>
      </p:sp>
    </p:spTree>
    <p:extLst>
      <p:ext uri="{BB962C8B-B14F-4D97-AF65-F5344CB8AC3E}">
        <p14:creationId xmlns:p14="http://schemas.microsoft.com/office/powerpoint/2010/main" val="1424001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474588-A215-D94E-9E07-4310C4ED9A99}" type="slidenum">
              <a:rPr lang="en-US" smtClean="0"/>
              <a:t>43</a:t>
            </a:fld>
            <a:endParaRPr lang="en-US"/>
          </a:p>
        </p:txBody>
      </p:sp>
    </p:spTree>
    <p:extLst>
      <p:ext uri="{BB962C8B-B14F-4D97-AF65-F5344CB8AC3E}">
        <p14:creationId xmlns:p14="http://schemas.microsoft.com/office/powerpoint/2010/main" val="1753524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474588-A215-D94E-9E07-4310C4ED9A99}" type="slidenum">
              <a:rPr lang="en-US" smtClean="0"/>
              <a:t>48</a:t>
            </a:fld>
            <a:endParaRPr lang="en-US"/>
          </a:p>
        </p:txBody>
      </p:sp>
    </p:spTree>
    <p:extLst>
      <p:ext uri="{BB962C8B-B14F-4D97-AF65-F5344CB8AC3E}">
        <p14:creationId xmlns:p14="http://schemas.microsoft.com/office/powerpoint/2010/main" val="2471431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474588-A215-D94E-9E07-4310C4ED9A99}" type="slidenum">
              <a:rPr lang="en-US" smtClean="0"/>
              <a:t>50</a:t>
            </a:fld>
            <a:endParaRPr lang="en-US"/>
          </a:p>
        </p:txBody>
      </p:sp>
    </p:spTree>
    <p:extLst>
      <p:ext uri="{BB962C8B-B14F-4D97-AF65-F5344CB8AC3E}">
        <p14:creationId xmlns:p14="http://schemas.microsoft.com/office/powerpoint/2010/main" val="1581152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474588-A215-D94E-9E07-4310C4ED9A99}" type="slidenum">
              <a:rPr lang="en-US" smtClean="0"/>
              <a:t>3</a:t>
            </a:fld>
            <a:endParaRPr lang="en-US"/>
          </a:p>
        </p:txBody>
      </p:sp>
    </p:spTree>
    <p:extLst>
      <p:ext uri="{BB962C8B-B14F-4D97-AF65-F5344CB8AC3E}">
        <p14:creationId xmlns:p14="http://schemas.microsoft.com/office/powerpoint/2010/main" val="1483646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474588-A215-D94E-9E07-4310C4ED9A99}" type="slidenum">
              <a:rPr lang="en-US" smtClean="0"/>
              <a:t>4</a:t>
            </a:fld>
            <a:endParaRPr lang="en-US"/>
          </a:p>
        </p:txBody>
      </p:sp>
    </p:spTree>
    <p:extLst>
      <p:ext uri="{BB962C8B-B14F-4D97-AF65-F5344CB8AC3E}">
        <p14:creationId xmlns:p14="http://schemas.microsoft.com/office/powerpoint/2010/main" val="1030162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474588-A215-D94E-9E07-4310C4ED9A99}" type="slidenum">
              <a:rPr lang="en-US" smtClean="0"/>
              <a:t>5</a:t>
            </a:fld>
            <a:endParaRPr lang="en-US"/>
          </a:p>
        </p:txBody>
      </p:sp>
    </p:spTree>
    <p:extLst>
      <p:ext uri="{BB962C8B-B14F-4D97-AF65-F5344CB8AC3E}">
        <p14:creationId xmlns:p14="http://schemas.microsoft.com/office/powerpoint/2010/main" val="1991277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474588-A215-D94E-9E07-4310C4ED9A99}" type="slidenum">
              <a:rPr lang="en-US" smtClean="0"/>
              <a:t>6</a:t>
            </a:fld>
            <a:endParaRPr lang="en-US"/>
          </a:p>
        </p:txBody>
      </p:sp>
    </p:spTree>
    <p:extLst>
      <p:ext uri="{BB962C8B-B14F-4D97-AF65-F5344CB8AC3E}">
        <p14:creationId xmlns:p14="http://schemas.microsoft.com/office/powerpoint/2010/main" val="2471431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474588-A215-D94E-9E07-4310C4ED9A99}" type="slidenum">
              <a:rPr lang="en-US" smtClean="0"/>
              <a:t>7</a:t>
            </a:fld>
            <a:endParaRPr lang="en-US"/>
          </a:p>
        </p:txBody>
      </p:sp>
    </p:spTree>
    <p:extLst>
      <p:ext uri="{BB962C8B-B14F-4D97-AF65-F5344CB8AC3E}">
        <p14:creationId xmlns:p14="http://schemas.microsoft.com/office/powerpoint/2010/main" val="247143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474588-A215-D94E-9E07-4310C4ED9A99}" type="slidenum">
              <a:rPr lang="en-US" smtClean="0"/>
              <a:t>8</a:t>
            </a:fld>
            <a:endParaRPr lang="en-US"/>
          </a:p>
        </p:txBody>
      </p:sp>
    </p:spTree>
    <p:extLst>
      <p:ext uri="{BB962C8B-B14F-4D97-AF65-F5344CB8AC3E}">
        <p14:creationId xmlns:p14="http://schemas.microsoft.com/office/powerpoint/2010/main" val="1618139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474588-A215-D94E-9E07-4310C4ED9A99}" type="slidenum">
              <a:rPr lang="en-US" smtClean="0"/>
              <a:t>9</a:t>
            </a:fld>
            <a:endParaRPr lang="en-US"/>
          </a:p>
        </p:txBody>
      </p:sp>
    </p:spTree>
    <p:extLst>
      <p:ext uri="{BB962C8B-B14F-4D97-AF65-F5344CB8AC3E}">
        <p14:creationId xmlns:p14="http://schemas.microsoft.com/office/powerpoint/2010/main" val="1798216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04AF466F-BDA4-4F18-9C7B-FF0A9A1B0E80}" type="datetime1">
              <a:rPr lang="en-US" smtClean="0"/>
              <a:pPr/>
              <a:t>9/6/16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327B613C-1AD7-49D3-885D-F654C5CDBAA6}" type="datetime1">
              <a:rPr lang="en-US" smtClean="0"/>
              <a:pPr/>
              <a:t>9/6/16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327B613C-1AD7-49D3-885D-F654C5CDBAA6}" type="datetime1">
              <a:rPr lang="en-US" smtClean="0"/>
              <a:pPr/>
              <a:t>9/6/16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327B613C-1AD7-49D3-885D-F654C5CDBAA6}" type="datetime1">
              <a:rPr lang="en-US" smtClean="0"/>
              <a:pPr/>
              <a:t>9/6/16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327B613C-1AD7-49D3-885D-F654C5CDBAA6}" type="datetime1">
              <a:rPr lang="en-US" smtClean="0"/>
              <a:pPr/>
              <a:t>9/6/16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8FB4290-6522-4139-852E-05BD9E7F0D2E}" type="datetime1">
              <a:rPr lang="en-US" smtClean="0"/>
              <a:pPr/>
              <a:t>9/6/16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AB955F9-81EA-47C5-8059-9E5C2B437C70}" type="datetime1">
              <a:rPr lang="en-US" smtClean="0"/>
              <a:pPr/>
              <a:t>9/6/16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lang="en-US" smtClean="0"/>
              <a:t>Click to edit Master title style</a:t>
            </a:r>
            <a:endParaRPr lang="en-US" dirty="0"/>
          </a:p>
        </p:txBody>
      </p:sp>
      <p:sp>
        <p:nvSpPr>
          <p:cNvPr id="3" name="Rectangle 2"/>
          <p:cNvSpPr>
            <a:spLocks noGrp="1"/>
          </p:cNvSpPr>
          <p:nvPr>
            <p:ph type="dt" sz="half" idx="10"/>
          </p:nvPr>
        </p:nvSpPr>
        <p:spPr/>
        <p:txBody>
          <a:bodyPr/>
          <a:lstStyle>
            <a:extLst/>
          </a:lstStyle>
          <a:p>
            <a:fld id="{E4606EA6-EFEA-4C30-9264-4F9291A5780D}" type="datetime1">
              <a:rPr lang="en-US" smtClean="0"/>
              <a:pPr/>
              <a:t>9/6/16</a:t>
            </a:fld>
            <a:endParaRPr lang="en-US"/>
          </a:p>
        </p:txBody>
      </p:sp>
      <p:sp>
        <p:nvSpPr>
          <p:cNvPr id="4" name="Rectangle 3"/>
          <p:cNvSpPr>
            <a:spLocks noGrp="1"/>
          </p:cNvSpPr>
          <p:nvPr>
            <p:ph type="ftr" sz="quarter" idx="11"/>
          </p:nvPr>
        </p:nvSpPr>
        <p:spPr/>
        <p:txBody>
          <a:bodyPr/>
          <a:lstStyle>
            <a:extLst/>
          </a:lstStyle>
          <a:p>
            <a:endParaRPr lang="en-US"/>
          </a:p>
        </p:txBody>
      </p:sp>
      <p:sp>
        <p:nvSpPr>
          <p:cNvPr id="5" name="Rectangle 4"/>
          <p:cNvSpPr>
            <a:spLocks noGrp="1"/>
          </p:cNvSpPr>
          <p:nvPr>
            <p:ph type="sldNum" sz="quarter" idx="12"/>
          </p:nvPr>
        </p:nvSpPr>
        <p:spPr/>
        <p:txBody>
          <a:bodyPr/>
          <a:lstStyle>
            <a:extLst/>
          </a:lstStyle>
          <a:p>
            <a:pPr algn="ctr"/>
            <a:fld id="{8F82E0A0-C266-4798-8C8F-B9F91E9DA37E}" type="slidenum">
              <a:rPr lang="en-US" sz="1400" b="1" smtClean="0">
                <a:solidFill>
                  <a:srgbClr val="FFFFFF"/>
                </a:solidFill>
              </a:rPr>
              <a:pPr algn="ctr"/>
              <a:t>‹#›</a:t>
            </a:fld>
            <a:endParaRPr lang="en-US"/>
          </a:p>
        </p:txBody>
      </p:sp>
      <p:sp>
        <p:nvSpPr>
          <p:cNvPr id="7" name="Rectangle 6"/>
          <p:cNvSpPr>
            <a:spLocks noGrp="1"/>
          </p:cNvSpPr>
          <p:nvPr>
            <p:ph sz="quarter" idx="13"/>
          </p:nvPr>
        </p:nvSpPr>
        <p:spPr>
          <a:xfrm>
            <a:off x="609600" y="1803400"/>
            <a:ext cx="8153400" cy="436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235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38C4F6D4-0A0C-724C-B2C1-2F200E39DD53}" type="slidenum">
              <a:rPr lang="en-US" altLang="en-US"/>
              <a:pPr/>
              <a:t>‹#›</a:t>
            </a:fld>
            <a:endParaRPr lang="en-US" altLang="en-US"/>
          </a:p>
        </p:txBody>
      </p:sp>
    </p:spTree>
    <p:extLst>
      <p:ext uri="{BB962C8B-B14F-4D97-AF65-F5344CB8AC3E}">
        <p14:creationId xmlns:p14="http://schemas.microsoft.com/office/powerpoint/2010/main" val="1926737783"/>
      </p:ext>
    </p:extLst>
  </p:cSld>
  <p:clrMapOvr>
    <a:masterClrMapping/>
  </p:clrMapOvr>
  <p:transition xmlns:p14="http://schemas.microsoft.com/office/powerpoint/2010/main">
    <p:cover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CEF607B-A47E-422C-9BEF-122CCDB7C526}" type="datetime1">
              <a:rPr lang="en-US" smtClean="0"/>
              <a:pPr/>
              <a:t>9/6/16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327B613C-1AD7-49D3-885D-F654C5CDBAA6}" type="datetime1">
              <a:rPr lang="en-US" smtClean="0"/>
              <a:pPr/>
              <a:t>9/6/16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9A7CB-BEE6-4F99-898E-913F06E8E125}" type="datetime1">
              <a:rPr lang="en-US" smtClean="0"/>
              <a:pPr/>
              <a:t>9/6/16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B6EE300C-6FC5-4FC3-AF1A-075E4F50620D}" type="datetime1">
              <a:rPr lang="en-US" smtClean="0"/>
              <a:pPr/>
              <a:t>9/6/16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F50D295D-4A77-4DEB-B04C-9F4282A8BC04}" type="datetime1">
              <a:rPr lang="en-US" smtClean="0"/>
              <a:pPr/>
              <a:t>9/6/16</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2B28685-4D0C-42D5-8013-B5904CD1FCBC}" type="datetime1">
              <a:rPr lang="en-US" smtClean="0"/>
              <a:pPr/>
              <a:t>9/6/16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26C0-9885-4BA9-BBFA-A52CBFEBB775}" type="datetime1">
              <a:rPr lang="en-US" smtClean="0"/>
              <a:pPr/>
              <a:t>9/6/16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EBEE1B38-C5EB-4D66-9137-0AFE9CDEDE8F}" type="datetime1">
              <a:rPr lang="en-US" smtClean="0"/>
              <a:pPr/>
              <a:t>9/6/16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327B613C-1AD7-49D3-885D-F654C5CDBAA6}" type="datetime1">
              <a:rPr lang="en-US" smtClean="0"/>
              <a:pPr/>
              <a:t>9/6/16</a:t>
            </a:fld>
            <a:endParaRPr lang="en-US" dirty="0"/>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6E2D2B3B-882E-40F3-A32F-6DD516915044}" type="slidenum">
              <a:rPr lang="en-US" smtClean="0"/>
              <a:pPr/>
              <a:t>‹#›</a:t>
            </a:fld>
            <a:endParaRPr lang="en-US" dirty="0"/>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 id="2147484030" r:id="rId16"/>
    <p:sldLayoutId id="2147484031" r:id="rId17"/>
  </p:sldLayoutIdLst>
  <p:hf sldNum="0" hdr="0" ftr="0" dt="0"/>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png"/><Relationship Id="rId5"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hyperlink" Target="http://citeseerx.ist.psu.edu/viewdoc/download?doi=10.1.1.491.5399&amp;rep=rep1&amp;type=pdf" TargetMode="External"/><Relationship Id="rId4" Type="http://schemas.openxmlformats.org/officeDocument/2006/relationships/image" Target="../media/image12.tiff"/><Relationship Id="rId5" Type="http://schemas.openxmlformats.org/officeDocument/2006/relationships/image" Target="../media/image3.tiff"/><Relationship Id="rId6" Type="http://schemas.openxmlformats.org/officeDocument/2006/relationships/image" Target="../media/image4.pn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1" Type="http://schemas.openxmlformats.org/officeDocument/2006/relationships/slideLayout" Target="../slideLayouts/slideLayout5.xml"/><Relationship Id="rId2" Type="http://schemas.openxmlformats.org/officeDocument/2006/relationships/hyperlink" Target="http://www.unicef.org/mali/3932_4282.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5.xml"/><Relationship Id="rId2" Type="http://schemas.openxmlformats.org/officeDocument/2006/relationships/image" Target="../media/image15.tiff"/></Relationships>
</file>

<file path=ppt/slides/_rels/slide18.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png"/><Relationship Id="rId5"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3.tiff"/><Relationship Id="rId5" Type="http://schemas.openxmlformats.org/officeDocument/2006/relationships/image" Target="../media/image4.png"/><Relationship Id="rId6" Type="http://schemas.openxmlformats.org/officeDocument/2006/relationships/hyperlink" Target="https://www.youtube.com/watch?v=oiKj0Z_Xnjc" TargetMode="External"/><Relationship Id="rId7" Type="http://schemas.openxmlformats.org/officeDocument/2006/relationships/image" Target="../media/image20.jpg"/><Relationship Id="rId1" Type="http://schemas.openxmlformats.org/officeDocument/2006/relationships/slideLayout" Target="../slideLayouts/slideLayout5.xml"/><Relationship Id="rId2"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png"/><Relationship Id="rId5" Type="http://schemas.openxmlformats.org/officeDocument/2006/relationships/hyperlink" Target="https://groups.telecharge.com/showimages/Les-Mis-Study-Guide-062915.pdf" TargetMode="External"/><Relationship Id="rId6"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hyperlink" Target="https://www.youtube.com/watch?v=LCvLfypVszI" TargetMode="External"/><Relationship Id="rId6" Type="http://schemas.openxmlformats.org/officeDocument/2006/relationships/image" Target="../media/image23.jpeg"/><Relationship Id="rId7" Type="http://schemas.openxmlformats.org/officeDocument/2006/relationships/hyperlink" Target="https://www.youtube.com/watch?v=JP31L6AhB3M" TargetMode="External"/><Relationship Id="rId8" Type="http://schemas.openxmlformats.org/officeDocument/2006/relationships/image" Target="../media/image24.jpeg"/><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tiff"/><Relationship Id="rId5" Type="http://schemas.openxmlformats.org/officeDocument/2006/relationships/image" Target="../media/image3.tiff"/><Relationship Id="rId6" Type="http://schemas.openxmlformats.org/officeDocument/2006/relationships/image" Target="../media/image4.png"/><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png"/><Relationship Id="rId5"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png"/><Relationship Id="rId5"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8.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9.tiff"/><Relationship Id="rId3" Type="http://schemas.openxmlformats.org/officeDocument/2006/relationships/image" Target="../media/image30.tiff"/></Relationships>
</file>

<file path=ppt/slides/_rels/slide29.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png"/><Relationship Id="rId5"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jpg"/><Relationship Id="rId3" Type="http://schemas.openxmlformats.org/officeDocument/2006/relationships/image" Target="../media/image35.jp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6.jpg"/><Relationship Id="rId1" Type="http://schemas.openxmlformats.org/officeDocument/2006/relationships/slideLayout" Target="../slideLayouts/slideLayout5.xml"/><Relationship Id="rId2" Type="http://schemas.openxmlformats.org/officeDocument/2006/relationships/image" Target="../media/image3.tiff"/></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7.tiff"/><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36.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png"/><Relationship Id="rId5"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3" Type="http://schemas.openxmlformats.org/officeDocument/2006/relationships/image" Target="../media/image38.tiff"/><Relationship Id="rId4" Type="http://schemas.openxmlformats.org/officeDocument/2006/relationships/image" Target="../media/image7.jpg"/><Relationship Id="rId5" Type="http://schemas.openxmlformats.org/officeDocument/2006/relationships/image" Target="../media/image39.tif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40.tiff"/></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9_FpZxao-Ng" TargetMode="External"/><Relationship Id="rId4" Type="http://schemas.openxmlformats.org/officeDocument/2006/relationships/image" Target="../media/image41.jpeg"/><Relationship Id="rId5" Type="http://schemas.openxmlformats.org/officeDocument/2006/relationships/hyperlink" Target="https://www.youtube.com/watch?v=I4YoBuJCbfo" TargetMode="External"/><Relationship Id="rId6" Type="http://schemas.openxmlformats.org/officeDocument/2006/relationships/slide" Target="slide40.xml"/><Relationship Id="rId7" Type="http://schemas.openxmlformats.org/officeDocument/2006/relationships/slide" Target="slide39.xml"/><Relationship Id="rId1" Type="http://schemas.openxmlformats.org/officeDocument/2006/relationships/slideLayout" Target="../slideLayouts/slideLayout1.xml"/><Relationship Id="rId2" Type="http://schemas.openxmlformats.org/officeDocument/2006/relationships/slide" Target="slide4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9.xml"/><Relationship Id="rId3" Type="http://schemas.openxmlformats.org/officeDocument/2006/relationships/image" Target="../media/image4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9.xml"/><Relationship Id="rId3" Type="http://schemas.openxmlformats.org/officeDocument/2006/relationships/image" Target="../media/image4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9.xml"/><Relationship Id="rId3" Type="http://schemas.openxmlformats.org/officeDocument/2006/relationships/image" Target="../media/image4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8SvPO4w9qqc" TargetMode="External"/><Relationship Id="rId4" Type="http://schemas.openxmlformats.org/officeDocument/2006/relationships/image" Target="../media/image45.tiff"/><Relationship Id="rId1" Type="http://schemas.openxmlformats.org/officeDocument/2006/relationships/slideLayout" Target="../slideLayouts/slideLayout5.xml"/><Relationship Id="rId2" Type="http://schemas.openxmlformats.org/officeDocument/2006/relationships/image" Target="../media/image44.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 Id="rId3"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png"/><Relationship Id="rId1" Type="http://schemas.openxmlformats.org/officeDocument/2006/relationships/slideLayout" Target="../slideLayouts/slideLayout5.xml"/><Relationship Id="rId2"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 Id="rId3"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5.png"/><Relationship Id="rId5" Type="http://schemas.openxmlformats.org/officeDocument/2006/relationships/image" Target="../media/image48.jpg"/><Relationship Id="rId6" Type="http://schemas.openxmlformats.org/officeDocument/2006/relationships/image" Target="../media/image49.jpeg"/><Relationship Id="rId7" Type="http://schemas.openxmlformats.org/officeDocument/2006/relationships/image" Target="../media/image50.png"/><Relationship Id="rId8" Type="http://schemas.openxmlformats.org/officeDocument/2006/relationships/image" Target="../media/image3.tiff"/><Relationship Id="rId9"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jstor.org/stable/40856177"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3.tiff"/><Relationship Id="rId6" Type="http://schemas.openxmlformats.org/officeDocument/2006/relationships/image" Target="../media/image4.png"/><Relationship Id="rId7"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373528"/>
            <a:ext cx="9144000" cy="1987177"/>
          </a:xfrm>
        </p:spPr>
        <p:txBody>
          <a:bodyPr>
            <a:normAutofit fontScale="90000"/>
          </a:bodyPr>
          <a:lstStyle/>
          <a:p>
            <a:r>
              <a:rPr lang="en-US" dirty="0"/>
              <a:t>Teaching Elementary French </a:t>
            </a:r>
            <a:br>
              <a:rPr lang="en-US" dirty="0"/>
            </a:br>
            <a:r>
              <a:rPr lang="en-US" dirty="0"/>
              <a:t>Through the Lens of Social Justice: </a:t>
            </a:r>
            <a:br>
              <a:rPr lang="en-US" dirty="0"/>
            </a:br>
            <a:r>
              <a:rPr lang="en-US" dirty="0"/>
              <a:t/>
            </a:r>
            <a:br>
              <a:rPr lang="en-US" dirty="0"/>
            </a:br>
            <a:r>
              <a:rPr lang="en-US" dirty="0"/>
              <a:t>Initial Reactions to Piloted Activities </a:t>
            </a:r>
          </a:p>
        </p:txBody>
      </p:sp>
      <p:sp>
        <p:nvSpPr>
          <p:cNvPr id="4" name="Subtitle 3"/>
          <p:cNvSpPr>
            <a:spLocks noGrp="1"/>
          </p:cNvSpPr>
          <p:nvPr>
            <p:ph type="subTitle" idx="1"/>
          </p:nvPr>
        </p:nvSpPr>
        <p:spPr>
          <a:xfrm>
            <a:off x="-542095" y="6858000"/>
            <a:ext cx="45719" cy="160704"/>
          </a:xfrm>
        </p:spPr>
        <p:txBody>
          <a:bodyPr>
            <a:noAutofit/>
          </a:bodyPr>
          <a:lstStyle/>
          <a:p>
            <a:pPr>
              <a:spcBef>
                <a:spcPts val="0"/>
              </a:spcBef>
            </a:pPr>
            <a:endParaRPr lang="en-US" sz="1600" dirty="0">
              <a:solidFill>
                <a:srgbClr val="000000"/>
              </a:solidFill>
              <a:latin typeface="Calibri"/>
              <a:cs typeface="Calibri"/>
            </a:endParaRPr>
          </a:p>
        </p:txBody>
      </p:sp>
      <p:pic>
        <p:nvPicPr>
          <p:cNvPr id="8" name="Picture 7" descr="social%20justice%20words%20from%20cla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714" y="2828853"/>
            <a:ext cx="5730572" cy="2376089"/>
          </a:xfrm>
          <a:prstGeom prst="rect">
            <a:avLst/>
          </a:prstGeom>
        </p:spPr>
      </p:pic>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0" y="5673090"/>
            <a:ext cx="5819545" cy="1184910"/>
          </a:xfrm>
          <a:prstGeom prst="rect">
            <a:avLst/>
          </a:prstGeom>
        </p:spPr>
      </p:pic>
      <p:sp>
        <p:nvSpPr>
          <p:cNvPr id="2" name="TextBox 1"/>
          <p:cNvSpPr txBox="1"/>
          <p:nvPr/>
        </p:nvSpPr>
        <p:spPr>
          <a:xfrm>
            <a:off x="5819545" y="5978968"/>
            <a:ext cx="3324455" cy="729430"/>
          </a:xfrm>
          <a:prstGeom prst="rect">
            <a:avLst/>
          </a:prstGeom>
          <a:noFill/>
        </p:spPr>
        <p:txBody>
          <a:bodyPr wrap="square" rtlCol="0">
            <a:spAutoFit/>
          </a:bodyPr>
          <a:lstStyle/>
          <a:p>
            <a:pPr>
              <a:lnSpc>
                <a:spcPct val="90000"/>
              </a:lnSpc>
            </a:pPr>
            <a:r>
              <a:rPr lang="en-US" sz="2300" dirty="0" smtClean="0">
                <a:solidFill>
                  <a:schemeClr val="tx1">
                    <a:lumMod val="75000"/>
                    <a:lumOff val="25000"/>
                  </a:schemeClr>
                </a:solidFill>
                <a:latin typeface="Times New Roman"/>
                <a:cs typeface="Times New Roman"/>
              </a:rPr>
              <a:t>Sarah </a:t>
            </a:r>
            <a:r>
              <a:rPr lang="en-US" sz="2300" dirty="0" err="1" smtClean="0">
                <a:solidFill>
                  <a:schemeClr val="tx1">
                    <a:lumMod val="75000"/>
                    <a:lumOff val="25000"/>
                  </a:schemeClr>
                </a:solidFill>
                <a:latin typeface="Times New Roman"/>
                <a:cs typeface="Times New Roman"/>
              </a:rPr>
              <a:t>Glasco</a:t>
            </a:r>
            <a:endParaRPr lang="en-US" sz="2300" dirty="0" smtClean="0">
              <a:solidFill>
                <a:schemeClr val="tx1">
                  <a:lumMod val="75000"/>
                  <a:lumOff val="25000"/>
                </a:schemeClr>
              </a:solidFill>
              <a:latin typeface="Times New Roman"/>
              <a:cs typeface="Times New Roman"/>
            </a:endParaRPr>
          </a:p>
          <a:p>
            <a:pPr>
              <a:lnSpc>
                <a:spcPct val="90000"/>
              </a:lnSpc>
            </a:pPr>
            <a:r>
              <a:rPr lang="en-US" sz="2300" dirty="0" err="1" smtClean="0">
                <a:solidFill>
                  <a:schemeClr val="tx1">
                    <a:lumMod val="75000"/>
                    <a:lumOff val="25000"/>
                  </a:schemeClr>
                </a:solidFill>
                <a:latin typeface="Times New Roman"/>
                <a:cs typeface="Times New Roman"/>
              </a:rPr>
              <a:t>sglasco@elon.edu</a:t>
            </a:r>
            <a:endParaRPr lang="en-US" sz="2300" dirty="0">
              <a:solidFill>
                <a:schemeClr val="tx1">
                  <a:lumMod val="75000"/>
                  <a:lumOff val="25000"/>
                </a:schemeClr>
              </a:solidFill>
              <a:latin typeface="Times New Roman"/>
              <a:cs typeface="Times New Roman"/>
            </a:endParaRPr>
          </a:p>
        </p:txBody>
      </p:sp>
    </p:spTree>
    <p:extLst>
      <p:ext uri="{BB962C8B-B14F-4D97-AF65-F5344CB8AC3E}">
        <p14:creationId xmlns:p14="http://schemas.microsoft.com/office/powerpoint/2010/main" val="172934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8792" y="343647"/>
            <a:ext cx="8715796" cy="1499611"/>
          </a:xfrm>
        </p:spPr>
        <p:txBody>
          <a:bodyPr>
            <a:normAutofit fontScale="90000"/>
          </a:bodyPr>
          <a:lstStyle/>
          <a:p>
            <a:r>
              <a:rPr lang="en-US" dirty="0">
                <a:latin typeface="Calibri"/>
                <a:cs typeface="Calibri"/>
              </a:rPr>
              <a:t> </a:t>
            </a:r>
            <a:r>
              <a:rPr lang="en-US" dirty="0" smtClean="0">
                <a:latin typeface="Calibri"/>
                <a:cs typeface="Calibri"/>
              </a:rPr>
              <a:t>       </a:t>
            </a:r>
            <a:r>
              <a:rPr lang="en-US" dirty="0" smtClean="0">
                <a:latin typeface="Calibri" charset="0"/>
                <a:ea typeface="Calibri" charset="0"/>
                <a:cs typeface="Calibri" charset="0"/>
              </a:rPr>
              <a:t>Examples </a:t>
            </a:r>
            <a:r>
              <a:rPr lang="en-US" dirty="0">
                <a:latin typeface="Calibri" charset="0"/>
                <a:ea typeface="Calibri" charset="0"/>
                <a:cs typeface="Calibri" charset="0"/>
              </a:rPr>
              <a:t>of Social Justice </a:t>
            </a:r>
            <a:r>
              <a:rPr lang="en-US" dirty="0" smtClean="0">
                <a:latin typeface="Calibri" charset="0"/>
                <a:ea typeface="Calibri" charset="0"/>
                <a:cs typeface="Calibri" charset="0"/>
              </a:rPr>
              <a:t>Activities</a:t>
            </a:r>
            <a:br>
              <a:rPr lang="en-US" dirty="0" smtClean="0">
                <a:latin typeface="Calibri" charset="0"/>
                <a:ea typeface="Calibri" charset="0"/>
                <a:cs typeface="Calibri" charset="0"/>
              </a:rPr>
            </a:br>
            <a:r>
              <a:rPr lang="en-US" dirty="0" smtClean="0">
                <a:latin typeface="Calibri" charset="0"/>
                <a:ea typeface="Calibri" charset="0"/>
                <a:cs typeface="Calibri" charset="0"/>
              </a:rPr>
              <a:t>      </a:t>
            </a:r>
            <a:r>
              <a:rPr lang="en-US" sz="2200" dirty="0" smtClean="0">
                <a:latin typeface="Calibri" charset="0"/>
                <a:ea typeface="Calibri" charset="0"/>
                <a:cs typeface="Calibri" charset="0"/>
              </a:rPr>
              <a:t>used in 3 sections of FRE 121 (Elementary French I), Fall 2015</a:t>
            </a:r>
            <a:br>
              <a:rPr lang="en-US" sz="2200" dirty="0" smtClean="0">
                <a:latin typeface="Calibri" charset="0"/>
                <a:ea typeface="Calibri" charset="0"/>
                <a:cs typeface="Calibri" charset="0"/>
              </a:rPr>
            </a:br>
            <a:r>
              <a:rPr lang="en-US" sz="2200" dirty="0" smtClean="0">
                <a:latin typeface="Calibri" charset="0"/>
                <a:ea typeface="Calibri" charset="0"/>
                <a:cs typeface="Calibri" charset="0"/>
              </a:rPr>
              <a:t>        with the textbook </a:t>
            </a:r>
            <a:r>
              <a:rPr lang="en-US" sz="2200" i="1" dirty="0" smtClean="0">
                <a:latin typeface="Calibri" charset="0"/>
                <a:ea typeface="Calibri" charset="0"/>
                <a:cs typeface="Calibri" charset="0"/>
              </a:rPr>
              <a:t>Points de </a:t>
            </a:r>
            <a:r>
              <a:rPr lang="en-US" sz="2200" i="1" dirty="0" err="1" smtClean="0">
                <a:latin typeface="Calibri" charset="0"/>
                <a:ea typeface="Calibri" charset="0"/>
                <a:cs typeface="Calibri" charset="0"/>
              </a:rPr>
              <a:t>départ</a:t>
            </a:r>
            <a:r>
              <a:rPr lang="en-US" sz="2200" i="1" dirty="0" smtClean="0">
                <a:latin typeface="Calibri" charset="0"/>
                <a:ea typeface="Calibri" charset="0"/>
                <a:cs typeface="Calibri" charset="0"/>
              </a:rPr>
              <a:t> </a:t>
            </a:r>
            <a:r>
              <a:rPr lang="en-US" sz="2200" dirty="0" smtClean="0">
                <a:latin typeface="Calibri" charset="0"/>
                <a:ea typeface="Calibri" charset="0"/>
                <a:cs typeface="Calibri" charset="0"/>
              </a:rPr>
              <a:t>by </a:t>
            </a:r>
            <a:r>
              <a:rPr lang="en-US" sz="2200" dirty="0" err="1" smtClean="0">
                <a:latin typeface="Calibri" charset="0"/>
                <a:ea typeface="Calibri" charset="0"/>
                <a:cs typeface="Calibri" charset="0"/>
              </a:rPr>
              <a:t>Scullen</a:t>
            </a:r>
            <a:r>
              <a:rPr lang="en-US" sz="2200" dirty="0" smtClean="0">
                <a:latin typeface="Calibri" charset="0"/>
                <a:ea typeface="Calibri" charset="0"/>
                <a:cs typeface="Calibri" charset="0"/>
              </a:rPr>
              <a:t>, Pons, &amp; </a:t>
            </a:r>
            <a:r>
              <a:rPr lang="en-US" sz="2200" dirty="0" err="1" smtClean="0">
                <a:latin typeface="Calibri" charset="0"/>
                <a:ea typeface="Calibri" charset="0"/>
                <a:cs typeface="Calibri" charset="0"/>
              </a:rPr>
              <a:t>Valdman</a:t>
            </a:r>
            <a:endParaRPr lang="en-US" sz="2200" dirty="0">
              <a:latin typeface="Calibri" charset="0"/>
              <a:ea typeface="Calibri" charset="0"/>
              <a:cs typeface="Calibri" charset="0"/>
            </a:endParaRPr>
          </a:p>
        </p:txBody>
      </p:sp>
      <p:pic>
        <p:nvPicPr>
          <p:cNvPr id="12" name="Picture 11" descr="elon log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882" y="5926232"/>
            <a:ext cx="3018118" cy="931768"/>
          </a:xfrm>
          <a:prstGeom prst="rect">
            <a:avLst/>
          </a:prstGeom>
        </p:spPr>
      </p:pic>
      <p:pic>
        <p:nvPicPr>
          <p:cNvPr id="13" name="Picture 12" descr="languages-bann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07376"/>
            <a:ext cx="6320118" cy="604047"/>
          </a:xfrm>
          <a:prstGeom prst="rect">
            <a:avLst/>
          </a:prstGeom>
        </p:spPr>
      </p:pic>
      <p:sp>
        <p:nvSpPr>
          <p:cNvPr id="2" name="Content Placeholder 1"/>
          <p:cNvSpPr>
            <a:spLocks noGrp="1"/>
          </p:cNvSpPr>
          <p:nvPr>
            <p:ph idx="1"/>
          </p:nvPr>
        </p:nvSpPr>
        <p:spPr>
          <a:xfrm>
            <a:off x="278792" y="2224402"/>
            <a:ext cx="8508748" cy="4029551"/>
          </a:xfrm>
        </p:spPr>
        <p:txBody>
          <a:bodyPr>
            <a:normAutofit fontScale="47500" lnSpcReduction="20000"/>
          </a:bodyPr>
          <a:lstStyle/>
          <a:p>
            <a:r>
              <a:rPr lang="en-US" sz="6400" i="1" dirty="0" smtClean="0">
                <a:latin typeface="Calibri" charset="0"/>
                <a:ea typeface="Calibri" charset="0"/>
                <a:cs typeface="Calibri" charset="0"/>
              </a:rPr>
              <a:t>1. </a:t>
            </a:r>
            <a:r>
              <a:rPr lang="en-US" sz="6400" i="1" dirty="0" err="1" smtClean="0">
                <a:latin typeface="Calibri" charset="0"/>
                <a:ea typeface="Calibri" charset="0"/>
                <a:cs typeface="Calibri" charset="0"/>
              </a:rPr>
              <a:t>Chapitre</a:t>
            </a:r>
            <a:r>
              <a:rPr lang="en-US" sz="6400" i="1" dirty="0" smtClean="0">
                <a:latin typeface="Calibri" charset="0"/>
                <a:ea typeface="Calibri" charset="0"/>
                <a:cs typeface="Calibri" charset="0"/>
              </a:rPr>
              <a:t> </a:t>
            </a:r>
            <a:r>
              <a:rPr lang="en-US" sz="6400" i="1" dirty="0" err="1" smtClean="0">
                <a:latin typeface="Calibri" charset="0"/>
                <a:ea typeface="Calibri" charset="0"/>
                <a:cs typeface="Calibri" charset="0"/>
              </a:rPr>
              <a:t>préliminaire</a:t>
            </a:r>
            <a:r>
              <a:rPr lang="en-US" sz="6400" i="1" dirty="0" smtClean="0">
                <a:latin typeface="Calibri" charset="0"/>
                <a:ea typeface="Calibri" charset="0"/>
                <a:cs typeface="Calibri" charset="0"/>
              </a:rPr>
              <a:t> </a:t>
            </a:r>
            <a:r>
              <a:rPr lang="en-US" sz="6400" dirty="0" smtClean="0">
                <a:latin typeface="Calibri" charset="0"/>
                <a:ea typeface="Calibri" charset="0"/>
                <a:cs typeface="Calibri" charset="0"/>
              </a:rPr>
              <a:t>: </a:t>
            </a:r>
            <a:r>
              <a:rPr lang="en-US" sz="6400" dirty="0">
                <a:latin typeface="Calibri" charset="0"/>
                <a:ea typeface="Calibri" charset="0"/>
                <a:cs typeface="Calibri" charset="0"/>
              </a:rPr>
              <a:t>	</a:t>
            </a:r>
            <a:r>
              <a:rPr lang="en-US" sz="6400" dirty="0" smtClean="0">
                <a:latin typeface="Calibri" charset="0"/>
                <a:ea typeface="Calibri" charset="0"/>
                <a:cs typeface="Calibri" charset="0"/>
              </a:rPr>
              <a:t>			theme&gt; introducing yourself &amp; the classroom    </a:t>
            </a:r>
          </a:p>
          <a:p>
            <a:pPr lvl="1"/>
            <a:r>
              <a:rPr lang="en-US" sz="6400" dirty="0" smtClean="0">
                <a:latin typeface="Calibri" charset="0"/>
                <a:ea typeface="Calibri" charset="0"/>
                <a:cs typeface="Calibri" charset="0"/>
              </a:rPr>
              <a:t>The expression </a:t>
            </a:r>
            <a:r>
              <a:rPr lang="en-US" sz="6400" b="1" i="1" dirty="0" err="1" smtClean="0">
                <a:latin typeface="Calibri" charset="0"/>
                <a:ea typeface="Calibri" charset="0"/>
                <a:cs typeface="Calibri" charset="0"/>
              </a:rPr>
              <a:t>il</a:t>
            </a:r>
            <a:r>
              <a:rPr lang="en-US" sz="6400" b="1" i="1" dirty="0" smtClean="0">
                <a:latin typeface="Calibri" charset="0"/>
                <a:ea typeface="Calibri" charset="0"/>
                <a:cs typeface="Calibri" charset="0"/>
              </a:rPr>
              <a:t> y a </a:t>
            </a:r>
            <a:r>
              <a:rPr lang="en-US" sz="6400" dirty="0" smtClean="0">
                <a:latin typeface="Calibri" charset="0"/>
                <a:ea typeface="Calibri" charset="0"/>
                <a:cs typeface="Calibri" charset="0"/>
              </a:rPr>
              <a:t>+ classroom vocabulary: introduce students to Francophone Africa, colonialism, and poverty in Francophone Africa. Discussion in French and intro to cognates and linguistic patterns in French.</a:t>
            </a:r>
          </a:p>
          <a:p>
            <a:pPr lvl="1"/>
            <a:endParaRPr lang="en-US" sz="6400" dirty="0" smtClean="0">
              <a:latin typeface="Calibri" charset="0"/>
              <a:ea typeface="Calibri" charset="0"/>
              <a:cs typeface="Calibri" charset="0"/>
            </a:endParaRPr>
          </a:p>
          <a:p>
            <a:pPr lvl="1"/>
            <a:r>
              <a:rPr lang="en-US" sz="6600" b="1" u="sng" dirty="0">
                <a:latin typeface="Calibri" charset="0"/>
                <a:ea typeface="Calibri" charset="0"/>
                <a:cs typeface="Calibri" charset="0"/>
              </a:rPr>
              <a:t>Social Justice Categories:</a:t>
            </a:r>
            <a:r>
              <a:rPr lang="en-US" sz="6600" dirty="0">
                <a:latin typeface="Calibri" charset="0"/>
                <a:ea typeface="Calibri" charset="0"/>
                <a:cs typeface="Calibri" charset="0"/>
              </a:rPr>
              <a:t> </a:t>
            </a:r>
            <a:r>
              <a:rPr lang="en-US" sz="6400" dirty="0" smtClean="0">
                <a:latin typeface="Calibri" charset="0"/>
                <a:ea typeface="Calibri" charset="0"/>
                <a:cs typeface="Calibri" charset="0"/>
              </a:rPr>
              <a:t>text analysis; reflection</a:t>
            </a:r>
          </a:p>
        </p:txBody>
      </p:sp>
      <p:pic>
        <p:nvPicPr>
          <p:cNvPr id="6" name="Picture 5"/>
          <p:cNvPicPr/>
          <p:nvPr/>
        </p:nvPicPr>
        <p:blipFill>
          <a:blip r:embed="rId5">
            <a:extLst>
              <a:ext uri="{28A0092B-C50C-407E-A947-70E740481C1C}">
                <a14:useLocalDpi xmlns:a14="http://schemas.microsoft.com/office/drawing/2010/main" val="0"/>
              </a:ext>
            </a:extLst>
          </a:blip>
          <a:stretch>
            <a:fillRect/>
          </a:stretch>
        </p:blipFill>
        <p:spPr>
          <a:xfrm>
            <a:off x="412625" y="412947"/>
            <a:ext cx="1075212" cy="1361010"/>
          </a:xfrm>
          <a:prstGeom prst="rect">
            <a:avLst/>
          </a:prstGeom>
        </p:spPr>
      </p:pic>
    </p:spTree>
    <p:extLst>
      <p:ext uri="{BB962C8B-B14F-4D97-AF65-F5344CB8AC3E}">
        <p14:creationId xmlns:p14="http://schemas.microsoft.com/office/powerpoint/2010/main" val="69271063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6000" r="-6000"/>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300038"/>
            <a:ext cx="8913813" cy="814387"/>
          </a:xfrm>
        </p:spPr>
        <p:txBody>
          <a:bodyPr/>
          <a:lstStyle/>
          <a:p>
            <a:pPr eaLnBrk="1" hangingPunct="1"/>
            <a:r>
              <a:rPr lang="en-US" dirty="0" err="1">
                <a:latin typeface="Times" charset="0"/>
                <a:ea typeface="ＭＳ Ｐゴシック" charset="0"/>
                <a:cs typeface="ＭＳ Ｐゴシック" charset="0"/>
              </a:rPr>
              <a:t>Dans</a:t>
            </a:r>
            <a:r>
              <a:rPr lang="en-US" dirty="0">
                <a:latin typeface="Times" charset="0"/>
                <a:ea typeface="ＭＳ Ｐゴシック" charset="0"/>
                <a:cs typeface="ＭＳ Ｐゴシック" charset="0"/>
              </a:rPr>
              <a:t> la </a:t>
            </a:r>
            <a:r>
              <a:rPr lang="en-US" dirty="0" err="1">
                <a:latin typeface="Times" charset="0"/>
                <a:ea typeface="ＭＳ Ｐゴシック" charset="0"/>
                <a:cs typeface="ＭＳ Ｐゴシック" charset="0"/>
              </a:rPr>
              <a:t>salle</a:t>
            </a:r>
            <a:r>
              <a:rPr lang="en-US" dirty="0">
                <a:latin typeface="Times" charset="0"/>
                <a:ea typeface="ＭＳ Ｐゴシック" charset="0"/>
                <a:cs typeface="ＭＳ Ｐゴシック" charset="0"/>
              </a:rPr>
              <a:t> de </a:t>
            </a:r>
            <a:r>
              <a:rPr lang="en-US" dirty="0" err="1">
                <a:latin typeface="Times" charset="0"/>
                <a:ea typeface="ＭＳ Ｐゴシック" charset="0"/>
                <a:cs typeface="ＭＳ Ｐゴシック" charset="0"/>
              </a:rPr>
              <a:t>classe</a:t>
            </a:r>
            <a:r>
              <a:rPr lang="en-US" dirty="0">
                <a:latin typeface="Times" charset="0"/>
                <a:ea typeface="ＭＳ Ｐゴシック" charset="0"/>
                <a:cs typeface="ＭＳ Ｐゴシック" charset="0"/>
              </a:rPr>
              <a:t>, </a:t>
            </a:r>
            <a:r>
              <a:rPr lang="en-US" dirty="0" err="1">
                <a:latin typeface="Times" charset="0"/>
                <a:ea typeface="ＭＳ Ｐゴシック" charset="0"/>
                <a:cs typeface="ＭＳ Ｐゴシック" charset="0"/>
              </a:rPr>
              <a:t>il</a:t>
            </a:r>
            <a:r>
              <a:rPr lang="en-US" dirty="0">
                <a:latin typeface="Times" charset="0"/>
                <a:ea typeface="ＭＳ Ｐゴシック" charset="0"/>
                <a:cs typeface="ＭＳ Ｐゴシック" charset="0"/>
              </a:rPr>
              <a:t> y a…</a:t>
            </a:r>
          </a:p>
        </p:txBody>
      </p:sp>
      <p:sp>
        <p:nvSpPr>
          <p:cNvPr id="14339" name="Rectangle 3"/>
          <p:cNvSpPr>
            <a:spLocks noGrp="1" noChangeArrowheads="1"/>
          </p:cNvSpPr>
          <p:nvPr>
            <p:ph type="body" idx="1"/>
          </p:nvPr>
        </p:nvSpPr>
        <p:spPr>
          <a:xfrm>
            <a:off x="685800" y="1676400"/>
            <a:ext cx="7772400" cy="4419600"/>
          </a:xfrm>
        </p:spPr>
        <p:txBody>
          <a:bodyPr>
            <a:normAutofit fontScale="77500" lnSpcReduction="20000"/>
          </a:bodyPr>
          <a:lstStyle/>
          <a:p>
            <a:pPr eaLnBrk="1" hangingPunct="1">
              <a:lnSpc>
                <a:spcPct val="90000"/>
              </a:lnSpc>
            </a:pPr>
            <a:r>
              <a:rPr lang="en-US" sz="2800" dirty="0" err="1">
                <a:latin typeface="Calibri" charset="0"/>
                <a:ea typeface="Calibri" charset="0"/>
                <a:cs typeface="Calibri" charset="0"/>
              </a:rPr>
              <a:t>Ecrivez</a:t>
            </a:r>
            <a:r>
              <a:rPr lang="en-US" sz="2800" dirty="0">
                <a:latin typeface="Calibri" charset="0"/>
                <a:ea typeface="Calibri" charset="0"/>
                <a:cs typeface="Calibri" charset="0"/>
              </a:rPr>
              <a:t> </a:t>
            </a:r>
            <a:r>
              <a:rPr lang="en-US" sz="2800" dirty="0" err="1">
                <a:latin typeface="Calibri" charset="0"/>
                <a:ea typeface="Calibri" charset="0"/>
                <a:cs typeface="Calibri" charset="0"/>
              </a:rPr>
              <a:t>tous</a:t>
            </a:r>
            <a:r>
              <a:rPr lang="en-US" sz="2800" dirty="0">
                <a:latin typeface="Calibri" charset="0"/>
                <a:ea typeface="Calibri" charset="0"/>
                <a:cs typeface="Calibri" charset="0"/>
              </a:rPr>
              <a:t> les </a:t>
            </a:r>
            <a:r>
              <a:rPr lang="en-US" sz="2800" dirty="0" err="1">
                <a:latin typeface="Calibri" charset="0"/>
                <a:ea typeface="Calibri" charset="0"/>
                <a:cs typeface="Calibri" charset="0"/>
              </a:rPr>
              <a:t>objets</a:t>
            </a:r>
            <a:r>
              <a:rPr lang="en-US" sz="2800" dirty="0">
                <a:latin typeface="Calibri" charset="0"/>
                <a:ea typeface="Calibri" charset="0"/>
                <a:cs typeface="Calibri" charset="0"/>
              </a:rPr>
              <a:t> </a:t>
            </a:r>
            <a:r>
              <a:rPr lang="en-US" sz="2800" dirty="0" err="1">
                <a:latin typeface="Calibri" charset="0"/>
                <a:ea typeface="Calibri" charset="0"/>
                <a:cs typeface="Calibri" charset="0"/>
              </a:rPr>
              <a:t>dans</a:t>
            </a:r>
            <a:r>
              <a:rPr lang="en-US" sz="2800" dirty="0">
                <a:latin typeface="Calibri" charset="0"/>
                <a:ea typeface="Calibri" charset="0"/>
                <a:cs typeface="Calibri" charset="0"/>
              </a:rPr>
              <a:t> la </a:t>
            </a:r>
            <a:r>
              <a:rPr lang="en-US" sz="2800" dirty="0" err="1">
                <a:latin typeface="Calibri" charset="0"/>
                <a:ea typeface="Calibri" charset="0"/>
                <a:cs typeface="Calibri" charset="0"/>
              </a:rPr>
              <a:t>salle</a:t>
            </a:r>
            <a:r>
              <a:rPr lang="en-US" sz="2800" dirty="0">
                <a:latin typeface="Calibri" charset="0"/>
                <a:ea typeface="Calibri" charset="0"/>
                <a:cs typeface="Calibri" charset="0"/>
              </a:rPr>
              <a:t> de </a:t>
            </a:r>
            <a:r>
              <a:rPr lang="en-US" sz="2800" dirty="0" err="1">
                <a:latin typeface="Calibri" charset="0"/>
                <a:ea typeface="Calibri" charset="0"/>
                <a:cs typeface="Calibri" charset="0"/>
              </a:rPr>
              <a:t>classe</a:t>
            </a:r>
            <a:r>
              <a:rPr lang="en-US" sz="2800" dirty="0">
                <a:latin typeface="Calibri" charset="0"/>
                <a:ea typeface="Calibri" charset="0"/>
                <a:cs typeface="Calibri" charset="0"/>
              </a:rPr>
              <a:t>.</a:t>
            </a:r>
          </a:p>
          <a:p>
            <a:pPr eaLnBrk="1" hangingPunct="1">
              <a:lnSpc>
                <a:spcPct val="90000"/>
              </a:lnSpc>
            </a:pPr>
            <a:r>
              <a:rPr lang="en-US" sz="2800" dirty="0" err="1">
                <a:latin typeface="Calibri" charset="0"/>
                <a:ea typeface="Calibri" charset="0"/>
                <a:cs typeface="Calibri" charset="0"/>
              </a:rPr>
              <a:t>Utilisez</a:t>
            </a:r>
            <a:r>
              <a:rPr lang="en-US" sz="2800" dirty="0">
                <a:latin typeface="Calibri" charset="0"/>
                <a:ea typeface="Calibri" charset="0"/>
                <a:cs typeface="Calibri" charset="0"/>
              </a:rPr>
              <a:t> </a:t>
            </a:r>
            <a:r>
              <a:rPr lang="en-US" sz="2800" dirty="0" err="1" smtClean="0">
                <a:latin typeface="Calibri" charset="0"/>
                <a:ea typeface="Calibri" charset="0"/>
                <a:cs typeface="Calibri" charset="0"/>
              </a:rPr>
              <a:t>l’</a:t>
            </a:r>
            <a:r>
              <a:rPr lang="en-US" altLang="ja-JP" sz="2800" dirty="0" err="1" smtClean="0">
                <a:latin typeface="Calibri" charset="0"/>
                <a:ea typeface="Calibri" charset="0"/>
                <a:cs typeface="Calibri" charset="0"/>
              </a:rPr>
              <a:t>expression</a:t>
            </a:r>
            <a:r>
              <a:rPr lang="en-US" altLang="ja-JP" sz="2800" dirty="0" smtClean="0">
                <a:latin typeface="Calibri" charset="0"/>
                <a:ea typeface="Calibri" charset="0"/>
                <a:cs typeface="Calibri" charset="0"/>
              </a:rPr>
              <a:t> </a:t>
            </a:r>
            <a:r>
              <a:rPr lang="ja-JP" altLang="en-US" sz="2800" dirty="0">
                <a:latin typeface="Calibri" charset="0"/>
                <a:ea typeface="Calibri" charset="0"/>
                <a:cs typeface="Calibri" charset="0"/>
              </a:rPr>
              <a:t>“</a:t>
            </a:r>
            <a:r>
              <a:rPr lang="en-US" altLang="ja-JP" sz="2800" dirty="0" err="1">
                <a:latin typeface="Calibri" charset="0"/>
                <a:ea typeface="Calibri" charset="0"/>
                <a:cs typeface="Calibri" charset="0"/>
              </a:rPr>
              <a:t>il</a:t>
            </a:r>
            <a:r>
              <a:rPr lang="en-US" altLang="ja-JP" sz="2800" dirty="0">
                <a:latin typeface="Calibri" charset="0"/>
                <a:ea typeface="Calibri" charset="0"/>
                <a:cs typeface="Calibri" charset="0"/>
              </a:rPr>
              <a:t> y a</a:t>
            </a:r>
            <a:r>
              <a:rPr lang="ja-JP" altLang="en-US" sz="2800" dirty="0">
                <a:latin typeface="Calibri" charset="0"/>
                <a:ea typeface="Calibri" charset="0"/>
                <a:cs typeface="Calibri" charset="0"/>
              </a:rPr>
              <a:t>”</a:t>
            </a:r>
            <a:r>
              <a:rPr lang="en-US" altLang="ja-JP" sz="2800" dirty="0">
                <a:latin typeface="Calibri" charset="0"/>
                <a:ea typeface="Calibri" charset="0"/>
                <a:cs typeface="Calibri" charset="0"/>
              </a:rPr>
              <a:t> [there is/there are]</a:t>
            </a:r>
          </a:p>
          <a:p>
            <a:pPr eaLnBrk="1" hangingPunct="1">
              <a:lnSpc>
                <a:spcPct val="90000"/>
              </a:lnSpc>
            </a:pPr>
            <a:endParaRPr lang="en-US" sz="2800" dirty="0">
              <a:latin typeface="Calibri" charset="0"/>
              <a:ea typeface="Calibri" charset="0"/>
              <a:cs typeface="Calibri" charset="0"/>
            </a:endParaRPr>
          </a:p>
          <a:p>
            <a:pPr eaLnBrk="1" hangingPunct="1">
              <a:lnSpc>
                <a:spcPct val="90000"/>
              </a:lnSpc>
            </a:pPr>
            <a:r>
              <a:rPr lang="en-US" sz="2800" dirty="0">
                <a:latin typeface="Calibri" charset="0"/>
                <a:ea typeface="Calibri" charset="0"/>
                <a:cs typeface="Calibri" charset="0"/>
              </a:rPr>
              <a:t>Par </a:t>
            </a:r>
            <a:r>
              <a:rPr lang="en-US" sz="2800" dirty="0" err="1">
                <a:latin typeface="Calibri" charset="0"/>
                <a:ea typeface="Calibri" charset="0"/>
                <a:cs typeface="Calibri" charset="0"/>
              </a:rPr>
              <a:t>exemple</a:t>
            </a:r>
            <a:r>
              <a:rPr lang="en-US" sz="2800" dirty="0">
                <a:latin typeface="Calibri" charset="0"/>
                <a:ea typeface="Calibri" charset="0"/>
                <a:cs typeface="Calibri" charset="0"/>
              </a:rPr>
              <a:t>:</a:t>
            </a:r>
          </a:p>
          <a:p>
            <a:pPr eaLnBrk="1" hangingPunct="1">
              <a:lnSpc>
                <a:spcPct val="90000"/>
              </a:lnSpc>
            </a:pPr>
            <a:endParaRPr lang="en-US" sz="2800" dirty="0">
              <a:latin typeface="Calibri" charset="0"/>
              <a:ea typeface="Calibri" charset="0"/>
              <a:cs typeface="Calibri" charset="0"/>
            </a:endParaRPr>
          </a:p>
          <a:p>
            <a:pPr eaLnBrk="1" hangingPunct="1">
              <a:lnSpc>
                <a:spcPct val="90000"/>
              </a:lnSpc>
            </a:pPr>
            <a:r>
              <a:rPr lang="en-US" sz="2800" dirty="0">
                <a:latin typeface="Calibri" charset="0"/>
                <a:ea typeface="Calibri" charset="0"/>
                <a:cs typeface="Calibri" charset="0"/>
              </a:rPr>
              <a:t>Il y a un </a:t>
            </a:r>
            <a:r>
              <a:rPr lang="en-US" sz="2800" dirty="0" err="1">
                <a:latin typeface="Calibri" charset="0"/>
                <a:ea typeface="Calibri" charset="0"/>
                <a:cs typeface="Calibri" charset="0"/>
              </a:rPr>
              <a:t>ordinateur</a:t>
            </a:r>
            <a:r>
              <a:rPr lang="en-US" sz="2800" dirty="0">
                <a:latin typeface="Calibri" charset="0"/>
                <a:ea typeface="Calibri" charset="0"/>
                <a:cs typeface="Calibri" charset="0"/>
              </a:rPr>
              <a:t>.</a:t>
            </a:r>
          </a:p>
          <a:p>
            <a:pPr eaLnBrk="1" hangingPunct="1">
              <a:lnSpc>
                <a:spcPct val="140000"/>
              </a:lnSpc>
              <a:spcBef>
                <a:spcPts val="0"/>
              </a:spcBef>
            </a:pPr>
            <a:r>
              <a:rPr lang="en-US" sz="2800" dirty="0" err="1">
                <a:latin typeface="Calibri" charset="0"/>
                <a:ea typeface="Calibri" charset="0"/>
                <a:cs typeface="Calibri" charset="0"/>
              </a:rPr>
              <a:t>Ensuite</a:t>
            </a:r>
            <a:r>
              <a:rPr lang="en-US" sz="2800" dirty="0">
                <a:latin typeface="Calibri" charset="0"/>
                <a:ea typeface="Calibri" charset="0"/>
                <a:cs typeface="Calibri" charset="0"/>
              </a:rPr>
              <a:t>, </a:t>
            </a:r>
            <a:r>
              <a:rPr lang="en-US" sz="2800" dirty="0" err="1">
                <a:latin typeface="Calibri" charset="0"/>
                <a:ea typeface="Calibri" charset="0"/>
                <a:cs typeface="Calibri" charset="0"/>
              </a:rPr>
              <a:t>comparez</a:t>
            </a:r>
            <a:r>
              <a:rPr lang="en-US" sz="2800" dirty="0">
                <a:latin typeface="Calibri" charset="0"/>
                <a:ea typeface="Calibri" charset="0"/>
                <a:cs typeface="Calibri" charset="0"/>
              </a:rPr>
              <a:t> </a:t>
            </a:r>
            <a:r>
              <a:rPr lang="en-US" sz="2800" dirty="0" err="1">
                <a:latin typeface="Calibri" charset="0"/>
                <a:ea typeface="Calibri" charset="0"/>
                <a:cs typeface="Calibri" charset="0"/>
              </a:rPr>
              <a:t>votre</a:t>
            </a:r>
            <a:r>
              <a:rPr lang="en-US" sz="2800" dirty="0">
                <a:latin typeface="Calibri" charset="0"/>
                <a:ea typeface="Calibri" charset="0"/>
                <a:cs typeface="Calibri" charset="0"/>
              </a:rPr>
              <a:t> </a:t>
            </a:r>
            <a:r>
              <a:rPr lang="en-US" sz="2800" dirty="0" err="1">
                <a:latin typeface="Calibri" charset="0"/>
                <a:ea typeface="Calibri" charset="0"/>
                <a:cs typeface="Calibri" charset="0"/>
              </a:rPr>
              <a:t>liste</a:t>
            </a:r>
            <a:r>
              <a:rPr lang="en-US" sz="2800" dirty="0">
                <a:latin typeface="Calibri" charset="0"/>
                <a:ea typeface="Calibri" charset="0"/>
                <a:cs typeface="Calibri" charset="0"/>
              </a:rPr>
              <a:t> avec la </a:t>
            </a:r>
            <a:r>
              <a:rPr lang="en-US" sz="2800" dirty="0" err="1">
                <a:latin typeface="Calibri" charset="0"/>
                <a:ea typeface="Calibri" charset="0"/>
                <a:cs typeface="Calibri" charset="0"/>
              </a:rPr>
              <a:t>liste</a:t>
            </a:r>
            <a:r>
              <a:rPr lang="en-US" sz="2800" dirty="0">
                <a:latin typeface="Calibri" charset="0"/>
                <a:ea typeface="Calibri" charset="0"/>
                <a:cs typeface="Calibri" charset="0"/>
              </a:rPr>
              <a:t> </a:t>
            </a:r>
            <a:r>
              <a:rPr lang="en-US" sz="2800" dirty="0" smtClean="0">
                <a:latin typeface="Calibri" charset="0"/>
                <a:ea typeface="Calibri" charset="0"/>
                <a:cs typeface="Calibri" charset="0"/>
              </a:rPr>
              <a:t>d’</a:t>
            </a:r>
            <a:r>
              <a:rPr lang="en-US" altLang="ja-JP" sz="2800" dirty="0" smtClean="0">
                <a:latin typeface="Calibri" charset="0"/>
                <a:ea typeface="Calibri" charset="0"/>
                <a:cs typeface="Calibri" charset="0"/>
              </a:rPr>
              <a:t>un </a:t>
            </a:r>
            <a:r>
              <a:rPr lang="en-US" altLang="ja-JP" sz="2800" dirty="0" err="1">
                <a:latin typeface="Calibri" charset="0"/>
                <a:ea typeface="Calibri" charset="0"/>
                <a:cs typeface="Calibri" charset="0"/>
              </a:rPr>
              <a:t>camarade</a:t>
            </a:r>
            <a:r>
              <a:rPr lang="en-US" altLang="ja-JP" sz="2800" dirty="0">
                <a:latin typeface="Calibri" charset="0"/>
                <a:ea typeface="Calibri" charset="0"/>
                <a:cs typeface="Calibri" charset="0"/>
              </a:rPr>
              <a:t> de </a:t>
            </a:r>
            <a:r>
              <a:rPr lang="en-US" altLang="ja-JP" sz="2800" dirty="0" err="1">
                <a:latin typeface="Calibri" charset="0"/>
                <a:ea typeface="Calibri" charset="0"/>
                <a:cs typeface="Calibri" charset="0"/>
              </a:rPr>
              <a:t>classe</a:t>
            </a:r>
            <a:r>
              <a:rPr lang="en-US" altLang="ja-JP" sz="2800" dirty="0">
                <a:latin typeface="Calibri" charset="0"/>
                <a:ea typeface="Calibri" charset="0"/>
                <a:cs typeface="Calibri" charset="0"/>
              </a:rPr>
              <a:t>. </a:t>
            </a:r>
            <a:r>
              <a:rPr lang="en-US" altLang="ja-JP" sz="2800" dirty="0" err="1">
                <a:latin typeface="Calibri" charset="0"/>
                <a:ea typeface="Calibri" charset="0"/>
                <a:cs typeface="Calibri" charset="0"/>
              </a:rPr>
              <a:t>Parlez</a:t>
            </a:r>
            <a:r>
              <a:rPr lang="en-US" altLang="ja-JP" sz="2800" dirty="0">
                <a:latin typeface="Calibri" charset="0"/>
                <a:ea typeface="Calibri" charset="0"/>
                <a:cs typeface="Calibri" charset="0"/>
              </a:rPr>
              <a:t> en </a:t>
            </a:r>
            <a:r>
              <a:rPr lang="en-US" altLang="ja-JP" sz="2800" dirty="0" err="1">
                <a:latin typeface="Calibri" charset="0"/>
                <a:ea typeface="Calibri" charset="0"/>
                <a:cs typeface="Calibri" charset="0"/>
              </a:rPr>
              <a:t>français</a:t>
            </a:r>
            <a:r>
              <a:rPr lang="en-US" altLang="ja-JP" sz="2800" dirty="0" smtClean="0">
                <a:latin typeface="Calibri" charset="0"/>
                <a:ea typeface="Calibri" charset="0"/>
                <a:cs typeface="Calibri" charset="0"/>
              </a:rPr>
              <a:t>!!!</a:t>
            </a:r>
          </a:p>
          <a:p>
            <a:pPr eaLnBrk="1" hangingPunct="1">
              <a:lnSpc>
                <a:spcPct val="140000"/>
              </a:lnSpc>
              <a:spcBef>
                <a:spcPts val="0"/>
              </a:spcBef>
            </a:pPr>
            <a:r>
              <a:rPr lang="en-US" sz="2800" dirty="0" err="1" smtClean="0">
                <a:latin typeface="Calibri" charset="0"/>
                <a:ea typeface="Calibri" charset="0"/>
                <a:cs typeface="Calibri" charset="0"/>
              </a:rPr>
              <a:t>Enfin</a:t>
            </a:r>
            <a:r>
              <a:rPr lang="en-US" sz="2800" dirty="0" smtClean="0">
                <a:latin typeface="Calibri" charset="0"/>
                <a:ea typeface="Calibri" charset="0"/>
                <a:cs typeface="Calibri" charset="0"/>
              </a:rPr>
              <a:t>, nous </a:t>
            </a:r>
            <a:r>
              <a:rPr lang="en-US" sz="2800" dirty="0" err="1" smtClean="0">
                <a:latin typeface="Calibri" charset="0"/>
                <a:ea typeface="Calibri" charset="0"/>
                <a:cs typeface="Calibri" charset="0"/>
              </a:rPr>
              <a:t>prononcerons</a:t>
            </a:r>
            <a:r>
              <a:rPr lang="en-US" sz="2800" dirty="0" smtClean="0">
                <a:latin typeface="Calibri" charset="0"/>
                <a:ea typeface="Calibri" charset="0"/>
                <a:cs typeface="Calibri" charset="0"/>
              </a:rPr>
              <a:t> tout le </a:t>
            </a:r>
            <a:r>
              <a:rPr lang="en-US" sz="2800" dirty="0" err="1" smtClean="0">
                <a:latin typeface="Calibri" charset="0"/>
                <a:ea typeface="Calibri" charset="0"/>
                <a:cs typeface="Calibri" charset="0"/>
              </a:rPr>
              <a:t>vocabulaire</a:t>
            </a:r>
            <a:r>
              <a:rPr lang="en-US" sz="2800" dirty="0" smtClean="0">
                <a:latin typeface="Calibri" charset="0"/>
                <a:ea typeface="Calibri" charset="0"/>
                <a:cs typeface="Calibri" charset="0"/>
              </a:rPr>
              <a:t> du </a:t>
            </a:r>
            <a:r>
              <a:rPr lang="en-US" sz="2800" dirty="0" err="1" smtClean="0">
                <a:latin typeface="Calibri" charset="0"/>
                <a:ea typeface="Calibri" charset="0"/>
                <a:cs typeface="Calibri" charset="0"/>
              </a:rPr>
              <a:t>chapitre</a:t>
            </a:r>
            <a:r>
              <a:rPr lang="en-US" sz="2800" dirty="0" smtClean="0">
                <a:latin typeface="Calibri" charset="0"/>
                <a:ea typeface="Calibri" charset="0"/>
                <a:cs typeface="Calibri" charset="0"/>
              </a:rPr>
              <a:t> </a:t>
            </a:r>
            <a:r>
              <a:rPr lang="en-US" sz="2800" dirty="0" err="1" smtClean="0">
                <a:latin typeface="Calibri" charset="0"/>
                <a:ea typeface="Calibri" charset="0"/>
                <a:cs typeface="Calibri" charset="0"/>
              </a:rPr>
              <a:t>préliminaire</a:t>
            </a:r>
            <a:r>
              <a:rPr lang="en-US" sz="2800" dirty="0" smtClean="0">
                <a:latin typeface="Calibri" charset="0"/>
                <a:ea typeface="Calibri" charset="0"/>
                <a:cs typeface="Calibri" charset="0"/>
              </a:rPr>
              <a:t> ensemble. </a:t>
            </a:r>
            <a:endParaRPr lang="en-US" sz="2800" dirty="0">
              <a:latin typeface="Calibri" charset="0"/>
              <a:ea typeface="Calibri" charset="0"/>
              <a:cs typeface="Calibri" charset="0"/>
            </a:endParaRPr>
          </a:p>
        </p:txBody>
      </p:sp>
      <p:sp>
        <p:nvSpPr>
          <p:cNvPr id="14340" name="Rectangle 4"/>
          <p:cNvSpPr>
            <a:spLocks noChangeArrowheads="1"/>
          </p:cNvSpPr>
          <p:nvPr/>
        </p:nvSpPr>
        <p:spPr bwMode="auto">
          <a:xfrm>
            <a:off x="7291388" y="949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fr-FR"/>
          </a:p>
        </p:txBody>
      </p:sp>
    </p:spTree>
    <p:extLst>
      <p:ext uri="{BB962C8B-B14F-4D97-AF65-F5344CB8AC3E}">
        <p14:creationId xmlns:p14="http://schemas.microsoft.com/office/powerpoint/2010/main" val="162557056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7688"/>
            <a:ext cx="8913813" cy="775252"/>
          </a:xfrm>
        </p:spPr>
        <p:txBody>
          <a:bodyPr/>
          <a:lstStyle/>
          <a:p>
            <a:r>
              <a:rPr lang="en-US" dirty="0" smtClean="0">
                <a:latin typeface="Calibri" charset="0"/>
                <a:ea typeface="Calibri" charset="0"/>
                <a:cs typeface="Calibri" charset="0"/>
              </a:rPr>
              <a:t>And then</a:t>
            </a:r>
            <a:r>
              <a:rPr lang="is-IS" dirty="0" smtClean="0">
                <a:latin typeface="Calibri" charset="0"/>
                <a:ea typeface="Calibri" charset="0"/>
                <a:cs typeface="Calibri" charset="0"/>
              </a:rPr>
              <a:t>…</a:t>
            </a:r>
            <a:endParaRPr lang="en-US" dirty="0">
              <a:latin typeface="Calibri" charset="0"/>
              <a:ea typeface="Calibri" charset="0"/>
              <a:cs typeface="Calibri" charset="0"/>
            </a:endParaRPr>
          </a:p>
        </p:txBody>
      </p:sp>
      <p:sp>
        <p:nvSpPr>
          <p:cNvPr id="3" name="Content Placeholder 2"/>
          <p:cNvSpPr>
            <a:spLocks noGrp="1"/>
          </p:cNvSpPr>
          <p:nvPr>
            <p:ph idx="1"/>
          </p:nvPr>
        </p:nvSpPr>
        <p:spPr>
          <a:xfrm>
            <a:off x="278297" y="1371600"/>
            <a:ext cx="5177601" cy="4894730"/>
          </a:xfrm>
        </p:spPr>
        <p:txBody>
          <a:bodyPr>
            <a:normAutofit fontScale="92500" lnSpcReduction="20000"/>
          </a:bodyPr>
          <a:lstStyle/>
          <a:p>
            <a:r>
              <a:rPr lang="en-US" dirty="0" smtClean="0">
                <a:latin typeface="Calibri" charset="0"/>
                <a:ea typeface="Calibri" charset="0"/>
                <a:cs typeface="Calibri" charset="0"/>
              </a:rPr>
              <a:t>Students are shown a photo of a class in Mali.</a:t>
            </a:r>
          </a:p>
          <a:p>
            <a:r>
              <a:rPr lang="en-US" dirty="0" smtClean="0">
                <a:latin typeface="Calibri" charset="0"/>
                <a:ea typeface="Calibri" charset="0"/>
                <a:cs typeface="Calibri" charset="0"/>
              </a:rPr>
              <a:t>I ask them: </a:t>
            </a:r>
            <a:r>
              <a:rPr lang="en-US" dirty="0" err="1" smtClean="0">
                <a:latin typeface="Calibri" charset="0"/>
                <a:ea typeface="Calibri" charset="0"/>
                <a:cs typeface="Calibri" charset="0"/>
              </a:rPr>
              <a:t>Qu’est-ce</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qu’il</a:t>
            </a:r>
            <a:r>
              <a:rPr lang="en-US" dirty="0" smtClean="0">
                <a:latin typeface="Calibri" charset="0"/>
                <a:ea typeface="Calibri" charset="0"/>
                <a:cs typeface="Calibri" charset="0"/>
              </a:rPr>
              <a:t> y a?</a:t>
            </a:r>
          </a:p>
          <a:p>
            <a:r>
              <a:rPr lang="en-US" dirty="0" smtClean="0">
                <a:latin typeface="Calibri" charset="0"/>
                <a:ea typeface="Calibri" charset="0"/>
                <a:cs typeface="Calibri" charset="0"/>
              </a:rPr>
              <a:t>Il y a un </a:t>
            </a:r>
            <a:r>
              <a:rPr lang="en-US" dirty="0" err="1" smtClean="0">
                <a:latin typeface="Calibri" charset="0"/>
                <a:ea typeface="Calibri" charset="0"/>
                <a:cs typeface="Calibri" charset="0"/>
              </a:rPr>
              <a:t>professeur</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il</a:t>
            </a:r>
            <a:r>
              <a:rPr lang="en-US" dirty="0" smtClean="0">
                <a:latin typeface="Calibri" charset="0"/>
                <a:ea typeface="Calibri" charset="0"/>
                <a:cs typeface="Calibri" charset="0"/>
              </a:rPr>
              <a:t> y a des </a:t>
            </a:r>
            <a:r>
              <a:rPr lang="en-US" dirty="0" err="1" smtClean="0">
                <a:latin typeface="Calibri" charset="0"/>
                <a:ea typeface="Calibri" charset="0"/>
                <a:cs typeface="Calibri" charset="0"/>
              </a:rPr>
              <a:t>élèves</a:t>
            </a:r>
            <a:r>
              <a:rPr lang="en-US" dirty="0" smtClean="0">
                <a:latin typeface="Calibri" charset="0"/>
                <a:ea typeface="Calibri" charset="0"/>
                <a:cs typeface="Calibri" charset="0"/>
              </a:rPr>
              <a:t> (des </a:t>
            </a:r>
            <a:r>
              <a:rPr lang="en-US" dirty="0" err="1" smtClean="0">
                <a:latin typeface="Calibri" charset="0"/>
                <a:ea typeface="Calibri" charset="0"/>
                <a:cs typeface="Calibri" charset="0"/>
              </a:rPr>
              <a:t>enfants</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il</a:t>
            </a:r>
            <a:r>
              <a:rPr lang="en-US" dirty="0" smtClean="0">
                <a:latin typeface="Calibri" charset="0"/>
                <a:ea typeface="Calibri" charset="0"/>
                <a:cs typeface="Calibri" charset="0"/>
              </a:rPr>
              <a:t> y a des sacs </a:t>
            </a:r>
            <a:r>
              <a:rPr lang="en-US" dirty="0" err="1" smtClean="0">
                <a:latin typeface="Calibri" charset="0"/>
                <a:ea typeface="Calibri" charset="0"/>
                <a:cs typeface="Calibri" charset="0"/>
              </a:rPr>
              <a:t>à</a:t>
            </a:r>
            <a:r>
              <a:rPr lang="en-US" dirty="0" smtClean="0">
                <a:latin typeface="Calibri" charset="0"/>
                <a:ea typeface="Calibri" charset="0"/>
                <a:cs typeface="Calibri" charset="0"/>
              </a:rPr>
              <a:t> dos, </a:t>
            </a:r>
            <a:r>
              <a:rPr lang="en-US" dirty="0" err="1" smtClean="0">
                <a:latin typeface="Calibri" charset="0"/>
                <a:ea typeface="Calibri" charset="0"/>
                <a:cs typeface="Calibri" charset="0"/>
              </a:rPr>
              <a:t>il</a:t>
            </a:r>
            <a:r>
              <a:rPr lang="en-US" dirty="0" smtClean="0">
                <a:latin typeface="Calibri" charset="0"/>
                <a:ea typeface="Calibri" charset="0"/>
                <a:cs typeface="Calibri" charset="0"/>
              </a:rPr>
              <a:t> y a des tableaux noirs</a:t>
            </a:r>
            <a:r>
              <a:rPr lang="is-IS" dirty="0" smtClean="0">
                <a:latin typeface="Calibri" charset="0"/>
                <a:ea typeface="Calibri" charset="0"/>
                <a:cs typeface="Calibri" charset="0"/>
              </a:rPr>
              <a:t>…</a:t>
            </a:r>
            <a:endParaRPr lang="en-US" dirty="0" smtClean="0">
              <a:latin typeface="Calibri" charset="0"/>
              <a:ea typeface="Calibri" charset="0"/>
              <a:cs typeface="Calibri" charset="0"/>
            </a:endParaRPr>
          </a:p>
          <a:p>
            <a:r>
              <a:rPr lang="en-US" dirty="0" smtClean="0">
                <a:latin typeface="Calibri" charset="0"/>
                <a:ea typeface="Calibri" charset="0"/>
                <a:cs typeface="Calibri" charset="0"/>
              </a:rPr>
              <a:t>I ask them: Il y a un </a:t>
            </a:r>
            <a:r>
              <a:rPr lang="en-US" dirty="0" err="1" smtClean="0">
                <a:latin typeface="Calibri" charset="0"/>
                <a:ea typeface="Calibri" charset="0"/>
                <a:cs typeface="Calibri" charset="0"/>
              </a:rPr>
              <a:t>ordinateur</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dans</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cette</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salle</a:t>
            </a:r>
            <a:r>
              <a:rPr lang="en-US" dirty="0" smtClean="0">
                <a:latin typeface="Calibri" charset="0"/>
                <a:ea typeface="Calibri" charset="0"/>
                <a:cs typeface="Calibri" charset="0"/>
              </a:rPr>
              <a:t> de </a:t>
            </a:r>
            <a:r>
              <a:rPr lang="en-US" dirty="0" err="1" smtClean="0">
                <a:latin typeface="Calibri" charset="0"/>
                <a:ea typeface="Calibri" charset="0"/>
                <a:cs typeface="Calibri" charset="0"/>
              </a:rPr>
              <a:t>classe</a:t>
            </a:r>
            <a:r>
              <a:rPr lang="en-US" dirty="0" smtClean="0">
                <a:latin typeface="Calibri" charset="0"/>
                <a:ea typeface="Calibri" charset="0"/>
                <a:cs typeface="Calibri" charset="0"/>
              </a:rPr>
              <a:t>?</a:t>
            </a:r>
          </a:p>
          <a:p>
            <a:r>
              <a:rPr lang="en-US" dirty="0" smtClean="0">
                <a:latin typeface="Calibri" charset="0"/>
                <a:ea typeface="Calibri" charset="0"/>
                <a:cs typeface="Calibri" charset="0"/>
              </a:rPr>
              <a:t>Elicit complete sentences with “</a:t>
            </a:r>
            <a:r>
              <a:rPr lang="en-US" dirty="0" err="1" smtClean="0">
                <a:latin typeface="Calibri" charset="0"/>
                <a:ea typeface="Calibri" charset="0"/>
                <a:cs typeface="Calibri" charset="0"/>
              </a:rPr>
              <a:t>il</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n’y</a:t>
            </a:r>
            <a:r>
              <a:rPr lang="en-US" dirty="0" smtClean="0">
                <a:latin typeface="Calibri" charset="0"/>
                <a:ea typeface="Calibri" charset="0"/>
                <a:cs typeface="Calibri" charset="0"/>
              </a:rPr>
              <a:t> a pas”</a:t>
            </a:r>
          </a:p>
          <a:p>
            <a:pPr lvl="1"/>
            <a:r>
              <a:rPr lang="en-US" dirty="0" smtClean="0">
                <a:latin typeface="Calibri" charset="0"/>
                <a:ea typeface="Calibri" charset="0"/>
                <a:cs typeface="Calibri" charset="0"/>
              </a:rPr>
              <a:t>Il </a:t>
            </a:r>
            <a:r>
              <a:rPr lang="en-US" dirty="0" err="1" smtClean="0">
                <a:latin typeface="Calibri" charset="0"/>
                <a:ea typeface="Calibri" charset="0"/>
                <a:cs typeface="Calibri" charset="0"/>
              </a:rPr>
              <a:t>n’y</a:t>
            </a:r>
            <a:r>
              <a:rPr lang="en-US" dirty="0" smtClean="0">
                <a:latin typeface="Calibri" charset="0"/>
                <a:ea typeface="Calibri" charset="0"/>
                <a:cs typeface="Calibri" charset="0"/>
              </a:rPr>
              <a:t> a pas de livres, pas de cahiers</a:t>
            </a:r>
            <a:r>
              <a:rPr lang="is-IS" dirty="0" smtClean="0">
                <a:latin typeface="Calibri" charset="0"/>
                <a:ea typeface="Calibri" charset="0"/>
                <a:cs typeface="Calibri" charset="0"/>
              </a:rPr>
              <a:t>…</a:t>
            </a:r>
            <a:endParaRPr lang="en-US" dirty="0" smtClean="0">
              <a:latin typeface="Calibri" charset="0"/>
              <a:ea typeface="Calibri" charset="0"/>
              <a:cs typeface="Calibri" charset="0"/>
            </a:endParaRPr>
          </a:p>
          <a:p>
            <a:pPr lvl="1"/>
            <a:r>
              <a:rPr lang="en-US" dirty="0" smtClean="0">
                <a:latin typeface="Calibri" charset="0"/>
                <a:ea typeface="Calibri" charset="0"/>
                <a:cs typeface="Calibri" charset="0"/>
              </a:rPr>
              <a:t>Il </a:t>
            </a:r>
            <a:r>
              <a:rPr lang="en-US" dirty="0" err="1" smtClean="0">
                <a:latin typeface="Calibri" charset="0"/>
                <a:ea typeface="Calibri" charset="0"/>
                <a:cs typeface="Calibri" charset="0"/>
              </a:rPr>
              <a:t>n’y</a:t>
            </a:r>
            <a:r>
              <a:rPr lang="en-US" dirty="0" smtClean="0">
                <a:latin typeface="Calibri" charset="0"/>
                <a:ea typeface="Calibri" charset="0"/>
                <a:cs typeface="Calibri" charset="0"/>
              </a:rPr>
              <a:t> a pas de </a:t>
            </a:r>
            <a:r>
              <a:rPr lang="en-US" dirty="0" err="1" smtClean="0">
                <a:latin typeface="Calibri" charset="0"/>
                <a:ea typeface="Calibri" charset="0"/>
                <a:cs typeface="Calibri" charset="0"/>
              </a:rPr>
              <a:t>lecteur</a:t>
            </a:r>
            <a:r>
              <a:rPr lang="en-US" dirty="0" smtClean="0">
                <a:latin typeface="Calibri" charset="0"/>
                <a:ea typeface="Calibri" charset="0"/>
                <a:cs typeface="Calibri" charset="0"/>
              </a:rPr>
              <a:t> DVD. </a:t>
            </a:r>
          </a:p>
          <a:p>
            <a:pPr lvl="1"/>
            <a:r>
              <a:rPr lang="en-US" dirty="0" smtClean="0">
                <a:latin typeface="Calibri" charset="0"/>
                <a:ea typeface="Calibri" charset="0"/>
                <a:cs typeface="Calibri" charset="0"/>
              </a:rPr>
              <a:t>Il </a:t>
            </a:r>
            <a:r>
              <a:rPr lang="en-US" dirty="0" err="1" smtClean="0">
                <a:latin typeface="Calibri" charset="0"/>
                <a:ea typeface="Calibri" charset="0"/>
                <a:cs typeface="Calibri" charset="0"/>
              </a:rPr>
              <a:t>n’y</a:t>
            </a:r>
            <a:r>
              <a:rPr lang="en-US" dirty="0" smtClean="0">
                <a:latin typeface="Calibri" charset="0"/>
                <a:ea typeface="Calibri" charset="0"/>
                <a:cs typeface="Calibri" charset="0"/>
              </a:rPr>
              <a:t> a pas de </a:t>
            </a:r>
            <a:r>
              <a:rPr lang="en-US" dirty="0" err="1" smtClean="0">
                <a:latin typeface="Calibri" charset="0"/>
                <a:ea typeface="Calibri" charset="0"/>
                <a:cs typeface="Calibri" charset="0"/>
              </a:rPr>
              <a:t>pupitres</a:t>
            </a:r>
            <a:r>
              <a:rPr lang="en-US" dirty="0" smtClean="0">
                <a:latin typeface="Calibri" charset="0"/>
                <a:ea typeface="Calibri" charset="0"/>
                <a:cs typeface="Calibri" charset="0"/>
              </a:rPr>
              <a:t>.</a:t>
            </a:r>
          </a:p>
          <a:p>
            <a:pPr lvl="1"/>
            <a:r>
              <a:rPr lang="en-US" dirty="0" smtClean="0">
                <a:latin typeface="Calibri" charset="0"/>
                <a:ea typeface="Calibri" charset="0"/>
                <a:cs typeface="Calibri" charset="0"/>
              </a:rPr>
              <a:t>Il </a:t>
            </a:r>
            <a:r>
              <a:rPr lang="en-US" dirty="0" err="1" smtClean="0">
                <a:latin typeface="Calibri" charset="0"/>
                <a:ea typeface="Calibri" charset="0"/>
                <a:cs typeface="Calibri" charset="0"/>
              </a:rPr>
              <a:t>n’y</a:t>
            </a:r>
            <a:r>
              <a:rPr lang="en-US" dirty="0" smtClean="0">
                <a:latin typeface="Calibri" charset="0"/>
                <a:ea typeface="Calibri" charset="0"/>
                <a:cs typeface="Calibri" charset="0"/>
              </a:rPr>
              <a:t> a pas de chaises.</a:t>
            </a:r>
          </a:p>
          <a:p>
            <a:pPr lvl="1"/>
            <a:r>
              <a:rPr lang="en-US" dirty="0" smtClean="0">
                <a:latin typeface="Calibri" charset="0"/>
                <a:ea typeface="Calibri" charset="0"/>
                <a:cs typeface="Calibri" charset="0"/>
              </a:rPr>
              <a:t>Il </a:t>
            </a:r>
            <a:r>
              <a:rPr lang="en-US" dirty="0" err="1" smtClean="0">
                <a:latin typeface="Calibri" charset="0"/>
                <a:ea typeface="Calibri" charset="0"/>
                <a:cs typeface="Calibri" charset="0"/>
              </a:rPr>
              <a:t>n’y</a:t>
            </a:r>
            <a:r>
              <a:rPr lang="en-US" dirty="0" smtClean="0">
                <a:latin typeface="Calibri" charset="0"/>
                <a:ea typeface="Calibri" charset="0"/>
                <a:cs typeface="Calibri" charset="0"/>
              </a:rPr>
              <a:t> a pas de tableau blanc.</a:t>
            </a:r>
          </a:p>
          <a:p>
            <a:pPr lvl="1"/>
            <a:r>
              <a:rPr lang="en-US" dirty="0" smtClean="0">
                <a:latin typeface="Calibri" charset="0"/>
                <a:ea typeface="Calibri" charset="0"/>
                <a:cs typeface="Calibri" charset="0"/>
              </a:rPr>
              <a:t>Et </a:t>
            </a:r>
            <a:r>
              <a:rPr lang="en-US" dirty="0" err="1" smtClean="0">
                <a:latin typeface="Calibri" charset="0"/>
                <a:ea typeface="Calibri" charset="0"/>
                <a:cs typeface="Calibri" charset="0"/>
              </a:rPr>
              <a:t>ainsi</a:t>
            </a:r>
            <a:r>
              <a:rPr lang="en-US" dirty="0" smtClean="0">
                <a:latin typeface="Calibri" charset="0"/>
                <a:ea typeface="Calibri" charset="0"/>
                <a:cs typeface="Calibri" charset="0"/>
              </a:rPr>
              <a:t> de suite avec tout le </a:t>
            </a:r>
            <a:r>
              <a:rPr lang="en-US" dirty="0" err="1" smtClean="0">
                <a:latin typeface="Calibri" charset="0"/>
                <a:ea typeface="Calibri" charset="0"/>
                <a:cs typeface="Calibri" charset="0"/>
              </a:rPr>
              <a:t>vocabulaire</a:t>
            </a:r>
            <a:r>
              <a:rPr lang="en-US" dirty="0" smtClean="0">
                <a:latin typeface="Calibri" charset="0"/>
                <a:ea typeface="Calibri" charset="0"/>
                <a:cs typeface="Calibri" charset="0"/>
              </a:rPr>
              <a:t> du </a:t>
            </a:r>
            <a:r>
              <a:rPr lang="en-US" dirty="0" err="1" smtClean="0">
                <a:latin typeface="Calibri" charset="0"/>
                <a:ea typeface="Calibri" charset="0"/>
                <a:cs typeface="Calibri" charset="0"/>
              </a:rPr>
              <a:t>chapitre</a:t>
            </a:r>
            <a:endParaRPr lang="en-US" dirty="0">
              <a:latin typeface="Calibri" charset="0"/>
              <a:ea typeface="Calibri" charset="0"/>
              <a:cs typeface="Calibri"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897" y="1371600"/>
            <a:ext cx="3621893" cy="4894730"/>
          </a:xfrm>
          <a:prstGeom prst="rect">
            <a:avLst/>
          </a:prstGeom>
        </p:spPr>
      </p:pic>
    </p:spTree>
    <p:extLst>
      <p:ext uri="{BB962C8B-B14F-4D97-AF65-F5344CB8AC3E}">
        <p14:creationId xmlns:p14="http://schemas.microsoft.com/office/powerpoint/2010/main" val="203261942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dirty="0" err="1" smtClean="0"/>
              <a:t>Une</a:t>
            </a:r>
            <a:r>
              <a:rPr lang="en-US" dirty="0" smtClean="0"/>
              <a:t> </a:t>
            </a:r>
            <a:r>
              <a:rPr lang="en-US" dirty="0" err="1" smtClean="0"/>
              <a:t>salle</a:t>
            </a:r>
            <a:r>
              <a:rPr lang="en-US" dirty="0" smtClean="0"/>
              <a:t> de </a:t>
            </a:r>
            <a:r>
              <a:rPr lang="en-US" dirty="0" err="1" smtClean="0"/>
              <a:t>classe</a:t>
            </a:r>
            <a:r>
              <a:rPr lang="en-US" dirty="0" smtClean="0"/>
              <a:t> au Mali</a:t>
            </a:r>
            <a:endParaRPr lang="en-US" dirty="0"/>
          </a:p>
        </p:txBody>
      </p:sp>
      <p:pic>
        <p:nvPicPr>
          <p:cNvPr id="4" name="Content Placeholder 3" descr="pb-130204-mali-school-jsa-4.photoblog900.jpg"/>
          <p:cNvPicPr>
            <a:picLocks noGrp="1" noChangeAspect="1"/>
          </p:cNvPicPr>
          <p:nvPr>
            <p:ph idx="1"/>
          </p:nvPr>
        </p:nvPicPr>
        <p:blipFill>
          <a:blip r:embed="rId2">
            <a:extLst>
              <a:ext uri="{28A0092B-C50C-407E-A947-70E740481C1C}">
                <a14:useLocalDpi xmlns:a14="http://schemas.microsoft.com/office/drawing/2010/main" val="0"/>
              </a:ext>
            </a:extLst>
          </a:blip>
          <a:srcRect l="-13136" r="-13136"/>
          <a:stretch>
            <a:fillRect/>
          </a:stretch>
        </p:blipFill>
        <p:spPr>
          <a:xfrm>
            <a:off x="-235577" y="1219200"/>
            <a:ext cx="9698861" cy="5334000"/>
          </a:xfrm>
        </p:spPr>
      </p:pic>
    </p:spTree>
    <p:extLst>
      <p:ext uri="{BB962C8B-B14F-4D97-AF65-F5344CB8AC3E}">
        <p14:creationId xmlns:p14="http://schemas.microsoft.com/office/powerpoint/2010/main" val="66781692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7566"/>
            <a:ext cx="8913813" cy="616226"/>
          </a:xfrm>
        </p:spPr>
        <p:txBody>
          <a:bodyPr>
            <a:normAutofit fontScale="90000"/>
          </a:bodyPr>
          <a:lstStyle/>
          <a:p>
            <a:r>
              <a:rPr lang="en-US" dirty="0" err="1" smtClean="0"/>
              <a:t>Où</a:t>
            </a:r>
            <a:r>
              <a:rPr lang="en-US" dirty="0" smtClean="0"/>
              <a:t> </a:t>
            </a:r>
            <a:r>
              <a:rPr lang="en-US" dirty="0" err="1" smtClean="0"/>
              <a:t>est</a:t>
            </a:r>
            <a:r>
              <a:rPr lang="en-US" dirty="0" smtClean="0"/>
              <a:t> le Mali</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904" y="1223963"/>
            <a:ext cx="8734909" cy="5344006"/>
          </a:xfrm>
        </p:spPr>
      </p:pic>
    </p:spTree>
    <p:extLst>
      <p:ext uri="{BB962C8B-B14F-4D97-AF65-F5344CB8AC3E}">
        <p14:creationId xmlns:p14="http://schemas.microsoft.com/office/powerpoint/2010/main" val="21643681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8052"/>
            <a:ext cx="8913813" cy="815009"/>
          </a:xfrm>
        </p:spPr>
        <p:txBody>
          <a:bodyPr/>
          <a:lstStyle/>
          <a:p>
            <a:r>
              <a:rPr lang="en-US" dirty="0" smtClean="0"/>
              <a:t>Comment </a:t>
            </a:r>
            <a:r>
              <a:rPr lang="en-US" dirty="0" err="1" smtClean="0"/>
              <a:t>vous</a:t>
            </a:r>
            <a:r>
              <a:rPr lang="en-US" dirty="0" smtClean="0"/>
              <a:t> </a:t>
            </a:r>
            <a:r>
              <a:rPr lang="en-US" dirty="0" err="1" smtClean="0"/>
              <a:t>sentez-vous</a:t>
            </a:r>
            <a:r>
              <a:rPr lang="en-US" dirty="0" smtClean="0"/>
              <a:t>? </a:t>
            </a:r>
            <a:endParaRPr lang="en-US" dirty="0"/>
          </a:p>
        </p:txBody>
      </p:sp>
      <p:sp>
        <p:nvSpPr>
          <p:cNvPr id="3" name="Content Placeholder 2"/>
          <p:cNvSpPr>
            <a:spLocks noGrp="1"/>
          </p:cNvSpPr>
          <p:nvPr>
            <p:ph sz="half" idx="1"/>
          </p:nvPr>
        </p:nvSpPr>
        <p:spPr>
          <a:xfrm>
            <a:off x="218662" y="1433467"/>
            <a:ext cx="4114800" cy="4843508"/>
          </a:xfrm>
        </p:spPr>
        <p:txBody>
          <a:bodyPr>
            <a:normAutofit fontScale="92500" lnSpcReduction="20000"/>
          </a:bodyPr>
          <a:lstStyle/>
          <a:p>
            <a:r>
              <a:rPr lang="en-US" dirty="0" smtClean="0">
                <a:latin typeface="Calibri" charset="0"/>
                <a:ea typeface="Calibri" charset="0"/>
                <a:cs typeface="Calibri" charset="0"/>
              </a:rPr>
              <a:t>Students are asked how the image of the Malian school children in their classroom makes them feel.</a:t>
            </a:r>
          </a:p>
          <a:p>
            <a:r>
              <a:rPr lang="en-US" dirty="0" smtClean="0">
                <a:latin typeface="Calibri" charset="0"/>
                <a:ea typeface="Calibri" charset="0"/>
                <a:cs typeface="Calibri" charset="0"/>
              </a:rPr>
              <a:t>They offer adjectives in English and their French equivalents are written on the board with the expressions “Je me </a:t>
            </a:r>
            <a:r>
              <a:rPr lang="en-US" dirty="0" err="1" smtClean="0">
                <a:latin typeface="Calibri" charset="0"/>
                <a:ea typeface="Calibri" charset="0"/>
                <a:cs typeface="Calibri" charset="0"/>
              </a:rPr>
              <a:t>sens</a:t>
            </a:r>
            <a:r>
              <a:rPr lang="is-IS" dirty="0" smtClean="0">
                <a:latin typeface="Calibri" charset="0"/>
                <a:ea typeface="Calibri" charset="0"/>
                <a:cs typeface="Calibri" charset="0"/>
              </a:rPr>
              <a:t>…”. We pronounce/repeat all sentences and discuss cognates.</a:t>
            </a:r>
          </a:p>
          <a:p>
            <a:r>
              <a:rPr lang="is-IS" dirty="0" smtClean="0">
                <a:latin typeface="Calibri" charset="0"/>
                <a:ea typeface="Calibri" charset="0"/>
                <a:cs typeface="Calibri" charset="0"/>
              </a:rPr>
              <a:t>Je me sens... (Je suis)</a:t>
            </a:r>
          </a:p>
          <a:p>
            <a:pPr lvl="1"/>
            <a:r>
              <a:rPr lang="en-US" dirty="0" smtClean="0">
                <a:latin typeface="Calibri" charset="0"/>
                <a:ea typeface="Calibri" charset="0"/>
                <a:cs typeface="Calibri" charset="0"/>
              </a:rPr>
              <a:t>C</a:t>
            </a:r>
            <a:r>
              <a:rPr lang="is-IS" dirty="0" smtClean="0">
                <a:latin typeface="Calibri" charset="0"/>
                <a:ea typeface="Calibri" charset="0"/>
                <a:cs typeface="Calibri" charset="0"/>
              </a:rPr>
              <a:t>urieux/curieuse</a:t>
            </a:r>
          </a:p>
          <a:p>
            <a:pPr lvl="1"/>
            <a:r>
              <a:rPr lang="en-US" dirty="0" smtClean="0">
                <a:latin typeface="Calibri" charset="0"/>
                <a:ea typeface="Calibri" charset="0"/>
                <a:cs typeface="Calibri" charset="0"/>
              </a:rPr>
              <a:t>T</a:t>
            </a:r>
            <a:r>
              <a:rPr lang="is-IS" dirty="0" smtClean="0">
                <a:latin typeface="Calibri" charset="0"/>
                <a:ea typeface="Calibri" charset="0"/>
                <a:cs typeface="Calibri" charset="0"/>
              </a:rPr>
              <a:t>riste</a:t>
            </a:r>
          </a:p>
          <a:p>
            <a:pPr lvl="1"/>
            <a:r>
              <a:rPr lang="en-US" dirty="0" smtClean="0">
                <a:latin typeface="Calibri" charset="0"/>
                <a:ea typeface="Calibri" charset="0"/>
                <a:cs typeface="Calibri" charset="0"/>
              </a:rPr>
              <a:t>P</a:t>
            </a:r>
            <a:r>
              <a:rPr lang="is-IS" dirty="0" smtClean="0">
                <a:latin typeface="Calibri" charset="0"/>
                <a:ea typeface="Calibri" charset="0"/>
                <a:cs typeface="Calibri" charset="0"/>
              </a:rPr>
              <a:t>erplexe</a:t>
            </a:r>
          </a:p>
          <a:p>
            <a:pPr lvl="1"/>
            <a:r>
              <a:rPr lang="en-US" dirty="0" smtClean="0">
                <a:latin typeface="Calibri" charset="0"/>
                <a:ea typeface="Calibri" charset="0"/>
                <a:cs typeface="Calibri" charset="0"/>
              </a:rPr>
              <a:t>C</a:t>
            </a:r>
            <a:r>
              <a:rPr lang="is-IS" dirty="0" smtClean="0">
                <a:latin typeface="Calibri" charset="0"/>
                <a:ea typeface="Calibri" charset="0"/>
                <a:cs typeface="Calibri" charset="0"/>
              </a:rPr>
              <a:t>oncerné(e)</a:t>
            </a:r>
          </a:p>
          <a:p>
            <a:pPr lvl="1"/>
            <a:r>
              <a:rPr lang="en-US" dirty="0" smtClean="0">
                <a:latin typeface="Calibri" charset="0"/>
                <a:ea typeface="Calibri" charset="0"/>
                <a:cs typeface="Calibri" charset="0"/>
              </a:rPr>
              <a:t>I</a:t>
            </a:r>
            <a:r>
              <a:rPr lang="is-IS" dirty="0" smtClean="0">
                <a:latin typeface="Calibri" charset="0"/>
                <a:ea typeface="Calibri" charset="0"/>
                <a:cs typeface="Calibri" charset="0"/>
              </a:rPr>
              <a:t>mpuissant(e)</a:t>
            </a:r>
          </a:p>
          <a:p>
            <a:pPr lvl="1"/>
            <a:r>
              <a:rPr lang="en-US" dirty="0" smtClean="0">
                <a:latin typeface="Calibri" charset="0"/>
                <a:ea typeface="Calibri" charset="0"/>
                <a:cs typeface="Calibri" charset="0"/>
              </a:rPr>
              <a:t>M</a:t>
            </a:r>
            <a:r>
              <a:rPr lang="is-IS" dirty="0" smtClean="0">
                <a:latin typeface="Calibri" charset="0"/>
                <a:ea typeface="Calibri" charset="0"/>
                <a:cs typeface="Calibri" charset="0"/>
              </a:rPr>
              <a:t>otivé(e) à aider</a:t>
            </a:r>
          </a:p>
          <a:p>
            <a:pPr lvl="1"/>
            <a:r>
              <a:rPr lang="en-US" dirty="0" smtClean="0">
                <a:latin typeface="Calibri" charset="0"/>
                <a:ea typeface="Calibri" charset="0"/>
                <a:cs typeface="Calibri" charset="0"/>
              </a:rPr>
              <a:t>P</a:t>
            </a:r>
            <a:r>
              <a:rPr lang="is-IS" dirty="0" smtClean="0">
                <a:latin typeface="Calibri" charset="0"/>
                <a:ea typeface="Calibri" charset="0"/>
                <a:cs typeface="Calibri" charset="0"/>
              </a:rPr>
              <a:t>as surpris (e)</a:t>
            </a:r>
            <a:endParaRPr lang="en-US" dirty="0">
              <a:latin typeface="Calibri" charset="0"/>
              <a:ea typeface="Calibri" charset="0"/>
              <a:cs typeface="Calibri" charset="0"/>
            </a:endParaRPr>
          </a:p>
        </p:txBody>
      </p:sp>
      <p:sp>
        <p:nvSpPr>
          <p:cNvPr id="6" name="Content Placeholder 5"/>
          <p:cNvSpPr>
            <a:spLocks noGrp="1"/>
          </p:cNvSpPr>
          <p:nvPr>
            <p:ph sz="half" idx="2"/>
          </p:nvPr>
        </p:nvSpPr>
        <p:spPr/>
        <p:txBody>
          <a:bodyPr>
            <a:normAutofit fontScale="92500" lnSpcReduction="20000"/>
          </a:bodyPr>
          <a:lstStyle/>
          <a:p>
            <a:endParaRPr lang="en-US" dirty="0" smtClean="0"/>
          </a:p>
          <a:p>
            <a:endParaRPr lang="en-US" dirty="0" smtClean="0"/>
          </a:p>
          <a:p>
            <a:endParaRPr lang="en-US" dirty="0"/>
          </a:p>
        </p:txBody>
      </p:sp>
      <p:sp>
        <p:nvSpPr>
          <p:cNvPr id="8" name="Rectangle 7"/>
          <p:cNvSpPr/>
          <p:nvPr/>
        </p:nvSpPr>
        <p:spPr>
          <a:xfrm>
            <a:off x="4656834" y="1433467"/>
            <a:ext cx="4056860" cy="646331"/>
          </a:xfrm>
          <a:prstGeom prst="rect">
            <a:avLst/>
          </a:prstGeom>
        </p:spPr>
        <p:txBody>
          <a:bodyPr wrap="square">
            <a:spAutoFit/>
          </a:bodyPr>
          <a:lstStyle/>
          <a:p>
            <a:r>
              <a:rPr lang="en-US" dirty="0">
                <a:latin typeface="Calibri" charset="0"/>
                <a:ea typeface="Calibri" charset="0"/>
                <a:cs typeface="Calibri" charset="0"/>
              </a:rPr>
              <a:t>Links for further reading</a:t>
            </a:r>
            <a:r>
              <a:rPr lang="en-US" dirty="0" smtClean="0">
                <a:latin typeface="Calibri" charset="0"/>
                <a:ea typeface="Calibri" charset="0"/>
                <a:cs typeface="Calibri" charset="0"/>
              </a:rPr>
              <a:t>:</a:t>
            </a:r>
          </a:p>
          <a:p>
            <a:endParaRPr lang="en-US" dirty="0"/>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0484" y="2014538"/>
            <a:ext cx="3973210" cy="3684512"/>
          </a:xfrm>
          <a:prstGeom prst="rect">
            <a:avLst/>
          </a:prstGeom>
        </p:spPr>
      </p:pic>
      <p:pic>
        <p:nvPicPr>
          <p:cNvPr id="7" name="Picture 6" descr="elon logo.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5882" y="5926232"/>
            <a:ext cx="3018118" cy="931768"/>
          </a:xfrm>
          <a:prstGeom prst="rect">
            <a:avLst/>
          </a:prstGeom>
        </p:spPr>
      </p:pic>
      <p:pic>
        <p:nvPicPr>
          <p:cNvPr id="9" name="Picture 8" descr="languages-bann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07376"/>
            <a:ext cx="6320118" cy="604047"/>
          </a:xfrm>
          <a:prstGeom prst="rect">
            <a:avLst/>
          </a:prstGeom>
        </p:spPr>
      </p:pic>
    </p:spTree>
    <p:extLst>
      <p:ext uri="{BB962C8B-B14F-4D97-AF65-F5344CB8AC3E}">
        <p14:creationId xmlns:p14="http://schemas.microsoft.com/office/powerpoint/2010/main" val="511983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checkerboard(across)">
                                      <p:cBhvr>
                                        <p:cTn id="5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8174"/>
            <a:ext cx="8913813" cy="775252"/>
          </a:xfrm>
        </p:spPr>
        <p:txBody>
          <a:bodyPr/>
          <a:lstStyle/>
          <a:p>
            <a:r>
              <a:rPr lang="en-US" dirty="0" err="1" smtClean="0"/>
              <a:t>L’organisme</a:t>
            </a:r>
            <a:r>
              <a:rPr lang="en-US" dirty="0" smtClean="0"/>
              <a:t> </a:t>
            </a:r>
            <a:r>
              <a:rPr lang="en-US" dirty="0" err="1" smtClean="0"/>
              <a:t>bénévole</a:t>
            </a:r>
            <a:r>
              <a:rPr lang="en-US" dirty="0" smtClean="0"/>
              <a:t> </a:t>
            </a:r>
            <a:r>
              <a:rPr lang="en-US" dirty="0" smtClean="0">
                <a:hlinkClick r:id="rId2"/>
              </a:rPr>
              <a:t>UNICEF</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95103" y="1073426"/>
            <a:ext cx="3951792" cy="5223067"/>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41998" y="1581771"/>
            <a:ext cx="4371815" cy="5054140"/>
          </a:xfrm>
        </p:spPr>
      </p:pic>
    </p:spTree>
    <p:extLst>
      <p:ext uri="{BB962C8B-B14F-4D97-AF65-F5344CB8AC3E}">
        <p14:creationId xmlns:p14="http://schemas.microsoft.com/office/powerpoint/2010/main" val="209656155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4922" y="1123856"/>
            <a:ext cx="5049078" cy="914400"/>
          </a:xfrm>
        </p:spPr>
        <p:txBody>
          <a:bodyPr>
            <a:normAutofit/>
          </a:bodyPr>
          <a:lstStyle/>
          <a:p>
            <a:r>
              <a:rPr lang="en-US" sz="2000" dirty="0" smtClean="0"/>
              <a:t>Comment </a:t>
            </a:r>
            <a:r>
              <a:rPr lang="en-US" sz="2000" dirty="0" err="1" smtClean="0"/>
              <a:t>vous</a:t>
            </a:r>
            <a:r>
              <a:rPr lang="en-US" sz="2000" dirty="0" smtClean="0"/>
              <a:t> </a:t>
            </a:r>
            <a:r>
              <a:rPr lang="en-US" sz="2000" dirty="0" err="1" smtClean="0"/>
              <a:t>sentez-vous</a:t>
            </a:r>
            <a:r>
              <a:rPr lang="en-US" sz="2000" dirty="0" smtClean="0"/>
              <a:t>?</a:t>
            </a:r>
            <a:endParaRPr lang="en-US" sz="20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40944" y="338948"/>
            <a:ext cx="4411345" cy="3063476"/>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11302" y="2212848"/>
            <a:ext cx="2902119" cy="4380557"/>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944" y="3651983"/>
            <a:ext cx="4411345" cy="2941422"/>
          </a:xfrm>
          <a:prstGeom prst="rect">
            <a:avLst/>
          </a:prstGeom>
        </p:spPr>
      </p:pic>
    </p:spTree>
    <p:extLst>
      <p:ext uri="{BB962C8B-B14F-4D97-AF65-F5344CB8AC3E}">
        <p14:creationId xmlns:p14="http://schemas.microsoft.com/office/powerpoint/2010/main" val="197927513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8792" y="343647"/>
            <a:ext cx="8715796" cy="1499611"/>
          </a:xfrm>
        </p:spPr>
        <p:txBody>
          <a:bodyPr>
            <a:normAutofit fontScale="90000"/>
          </a:bodyPr>
          <a:lstStyle/>
          <a:p>
            <a:r>
              <a:rPr lang="en-US" dirty="0">
                <a:latin typeface="Calibri"/>
                <a:cs typeface="Calibri"/>
              </a:rPr>
              <a:t> </a:t>
            </a:r>
            <a:r>
              <a:rPr lang="en-US" dirty="0" smtClean="0">
                <a:latin typeface="Calibri"/>
                <a:cs typeface="Calibri"/>
              </a:rPr>
              <a:t>      </a:t>
            </a:r>
            <a:r>
              <a:rPr lang="en-US" dirty="0" smtClean="0">
                <a:latin typeface="Calibri" charset="0"/>
                <a:ea typeface="Calibri" charset="0"/>
                <a:cs typeface="Calibri" charset="0"/>
              </a:rPr>
              <a:t>Examples </a:t>
            </a:r>
            <a:r>
              <a:rPr lang="en-US" dirty="0">
                <a:latin typeface="Calibri" charset="0"/>
                <a:ea typeface="Calibri" charset="0"/>
                <a:cs typeface="Calibri" charset="0"/>
              </a:rPr>
              <a:t>of Social Justice </a:t>
            </a:r>
            <a:r>
              <a:rPr lang="en-US" dirty="0" smtClean="0">
                <a:latin typeface="Calibri" charset="0"/>
                <a:ea typeface="Calibri" charset="0"/>
                <a:cs typeface="Calibri" charset="0"/>
              </a:rPr>
              <a:t>Activities</a:t>
            </a:r>
            <a:br>
              <a:rPr lang="en-US" dirty="0" smtClean="0">
                <a:latin typeface="Calibri" charset="0"/>
                <a:ea typeface="Calibri" charset="0"/>
                <a:cs typeface="Calibri" charset="0"/>
              </a:rPr>
            </a:br>
            <a:r>
              <a:rPr lang="en-US" dirty="0" smtClean="0">
                <a:latin typeface="Calibri" charset="0"/>
                <a:ea typeface="Calibri" charset="0"/>
                <a:cs typeface="Calibri" charset="0"/>
              </a:rPr>
              <a:t>     </a:t>
            </a:r>
            <a:r>
              <a:rPr lang="en-US" sz="2200" dirty="0" smtClean="0">
                <a:latin typeface="Calibri" charset="0"/>
                <a:ea typeface="Calibri" charset="0"/>
                <a:cs typeface="Calibri" charset="0"/>
              </a:rPr>
              <a:t>used in 3 sections of FRE 121 (Elementary French I), Fall 2015</a:t>
            </a:r>
            <a:br>
              <a:rPr lang="en-US" sz="2200" dirty="0" smtClean="0">
                <a:latin typeface="Calibri" charset="0"/>
                <a:ea typeface="Calibri" charset="0"/>
                <a:cs typeface="Calibri" charset="0"/>
              </a:rPr>
            </a:br>
            <a:r>
              <a:rPr lang="en-US" sz="2200" dirty="0" smtClean="0">
                <a:latin typeface="Calibri" charset="0"/>
                <a:ea typeface="Calibri" charset="0"/>
                <a:cs typeface="Calibri" charset="0"/>
              </a:rPr>
              <a:t>       with the textbook </a:t>
            </a:r>
            <a:r>
              <a:rPr lang="en-US" sz="2200" i="1" dirty="0" smtClean="0">
                <a:latin typeface="Calibri" charset="0"/>
                <a:ea typeface="Calibri" charset="0"/>
                <a:cs typeface="Calibri" charset="0"/>
              </a:rPr>
              <a:t>Points de </a:t>
            </a:r>
            <a:r>
              <a:rPr lang="en-US" sz="2200" i="1" dirty="0" err="1" smtClean="0">
                <a:latin typeface="Calibri" charset="0"/>
                <a:ea typeface="Calibri" charset="0"/>
                <a:cs typeface="Calibri" charset="0"/>
              </a:rPr>
              <a:t>départ</a:t>
            </a:r>
            <a:r>
              <a:rPr lang="en-US" sz="2200" i="1" dirty="0" smtClean="0">
                <a:latin typeface="Calibri" charset="0"/>
                <a:ea typeface="Calibri" charset="0"/>
                <a:cs typeface="Calibri" charset="0"/>
              </a:rPr>
              <a:t> </a:t>
            </a:r>
            <a:r>
              <a:rPr lang="en-US" sz="2200" dirty="0" smtClean="0">
                <a:latin typeface="Calibri" charset="0"/>
                <a:ea typeface="Calibri" charset="0"/>
                <a:cs typeface="Calibri" charset="0"/>
              </a:rPr>
              <a:t>by </a:t>
            </a:r>
            <a:r>
              <a:rPr lang="en-US" sz="2200" dirty="0" err="1" smtClean="0">
                <a:latin typeface="Calibri" charset="0"/>
                <a:ea typeface="Calibri" charset="0"/>
                <a:cs typeface="Calibri" charset="0"/>
              </a:rPr>
              <a:t>Scullen</a:t>
            </a:r>
            <a:r>
              <a:rPr lang="en-US" sz="2200" dirty="0" smtClean="0">
                <a:latin typeface="Calibri" charset="0"/>
                <a:ea typeface="Calibri" charset="0"/>
                <a:cs typeface="Calibri" charset="0"/>
              </a:rPr>
              <a:t>, Pons, &amp; </a:t>
            </a:r>
            <a:r>
              <a:rPr lang="en-US" sz="2200" dirty="0" err="1" smtClean="0">
                <a:latin typeface="Calibri" charset="0"/>
                <a:ea typeface="Calibri" charset="0"/>
                <a:cs typeface="Calibri" charset="0"/>
              </a:rPr>
              <a:t>Valdman</a:t>
            </a:r>
            <a:endParaRPr lang="en-US" sz="2200" dirty="0">
              <a:latin typeface="Calibri" charset="0"/>
              <a:ea typeface="Calibri" charset="0"/>
              <a:cs typeface="Calibri" charset="0"/>
            </a:endParaRPr>
          </a:p>
        </p:txBody>
      </p:sp>
      <p:pic>
        <p:nvPicPr>
          <p:cNvPr id="12" name="Picture 11" descr="elon log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882" y="5926232"/>
            <a:ext cx="3018118" cy="931768"/>
          </a:xfrm>
          <a:prstGeom prst="rect">
            <a:avLst/>
          </a:prstGeom>
        </p:spPr>
      </p:pic>
      <p:pic>
        <p:nvPicPr>
          <p:cNvPr id="13" name="Picture 12" descr="languages-bann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07376"/>
            <a:ext cx="6320118" cy="604047"/>
          </a:xfrm>
          <a:prstGeom prst="rect">
            <a:avLst/>
          </a:prstGeom>
        </p:spPr>
      </p:pic>
      <p:sp>
        <p:nvSpPr>
          <p:cNvPr id="2" name="Content Placeholder 1"/>
          <p:cNvSpPr>
            <a:spLocks noGrp="1"/>
          </p:cNvSpPr>
          <p:nvPr>
            <p:ph idx="1"/>
          </p:nvPr>
        </p:nvSpPr>
        <p:spPr>
          <a:xfrm>
            <a:off x="139148" y="1952786"/>
            <a:ext cx="8648392" cy="4301167"/>
          </a:xfrm>
        </p:spPr>
        <p:txBody>
          <a:bodyPr>
            <a:normAutofit fontScale="32500" lnSpcReduction="20000"/>
          </a:bodyPr>
          <a:lstStyle/>
          <a:p>
            <a:r>
              <a:rPr lang="en-US" sz="6400" i="1" dirty="0" err="1">
                <a:latin typeface="Calibri" charset="0"/>
                <a:ea typeface="Calibri" charset="0"/>
                <a:cs typeface="Calibri" charset="0"/>
              </a:rPr>
              <a:t>Chapitre</a:t>
            </a:r>
            <a:r>
              <a:rPr lang="en-US" sz="6400" i="1" dirty="0">
                <a:latin typeface="Calibri" charset="0"/>
                <a:ea typeface="Calibri" charset="0"/>
                <a:cs typeface="Calibri" charset="0"/>
              </a:rPr>
              <a:t> 1:</a:t>
            </a:r>
            <a:r>
              <a:rPr lang="en-US" sz="6400" dirty="0">
                <a:latin typeface="Calibri" charset="0"/>
                <a:ea typeface="Calibri" charset="0"/>
                <a:cs typeface="Calibri" charset="0"/>
              </a:rPr>
              <a:t> </a:t>
            </a:r>
            <a:r>
              <a:rPr lang="en-US" sz="6400" dirty="0" smtClean="0">
                <a:latin typeface="Calibri" charset="0"/>
                <a:ea typeface="Calibri" charset="0"/>
                <a:cs typeface="Calibri" charset="0"/>
              </a:rPr>
              <a:t>theme&gt; family	</a:t>
            </a:r>
          </a:p>
          <a:p>
            <a:r>
              <a:rPr lang="en-US" sz="6400" dirty="0" err="1" smtClean="0">
                <a:latin typeface="Calibri" charset="0"/>
                <a:ea typeface="Calibri" charset="0"/>
                <a:cs typeface="Calibri" charset="0"/>
              </a:rPr>
              <a:t>Prévision</a:t>
            </a:r>
            <a:r>
              <a:rPr lang="en-US" sz="6400" dirty="0">
                <a:latin typeface="Calibri" charset="0"/>
                <a:ea typeface="Calibri" charset="0"/>
                <a:cs typeface="Calibri" charset="0"/>
              </a:rPr>
              <a:t>: students look at </a:t>
            </a:r>
            <a:r>
              <a:rPr lang="en-US" sz="6400" dirty="0" err="1">
                <a:latin typeface="Calibri" charset="0"/>
                <a:ea typeface="Calibri" charset="0"/>
                <a:cs typeface="Calibri" charset="0"/>
              </a:rPr>
              <a:t>Stromae’s</a:t>
            </a:r>
            <a:r>
              <a:rPr lang="en-US" sz="6400" dirty="0">
                <a:latin typeface="Calibri" charset="0"/>
                <a:ea typeface="Calibri" charset="0"/>
                <a:cs typeface="Calibri" charset="0"/>
              </a:rPr>
              <a:t> Twitter and Instagram before coming to </a:t>
            </a:r>
            <a:r>
              <a:rPr lang="en-US" sz="6400" dirty="0" smtClean="0">
                <a:latin typeface="Calibri" charset="0"/>
                <a:ea typeface="Calibri" charset="0"/>
                <a:cs typeface="Calibri" charset="0"/>
              </a:rPr>
              <a:t>class</a:t>
            </a:r>
            <a:r>
              <a:rPr lang="en-US" sz="6400" dirty="0">
                <a:latin typeface="Calibri" charset="0"/>
                <a:ea typeface="Calibri" charset="0"/>
                <a:cs typeface="Calibri" charset="0"/>
              </a:rPr>
              <a:t> </a:t>
            </a:r>
            <a:r>
              <a:rPr lang="en-US" sz="6400" dirty="0" smtClean="0">
                <a:latin typeface="Calibri" charset="0"/>
                <a:ea typeface="Calibri" charset="0"/>
                <a:cs typeface="Calibri" charset="0"/>
              </a:rPr>
              <a:t>and examine </a:t>
            </a:r>
            <a:r>
              <a:rPr lang="en-US" sz="6400" dirty="0">
                <a:latin typeface="Calibri" charset="0"/>
                <a:ea typeface="Calibri" charset="0"/>
                <a:cs typeface="Calibri" charset="0"/>
              </a:rPr>
              <a:t>a brief article in French about his 2015 concert tour in Africa, and his last date in Rwanda in </a:t>
            </a:r>
            <a:r>
              <a:rPr lang="en-US" sz="6400" dirty="0" smtClean="0">
                <a:latin typeface="Calibri" charset="0"/>
                <a:ea typeface="Calibri" charset="0"/>
                <a:cs typeface="Calibri" charset="0"/>
              </a:rPr>
              <a:t>particular: students are asked to identify </a:t>
            </a:r>
            <a:r>
              <a:rPr lang="en-US" sz="6400" dirty="0">
                <a:latin typeface="Calibri" charset="0"/>
                <a:ea typeface="Calibri" charset="0"/>
                <a:cs typeface="Calibri" charset="0"/>
              </a:rPr>
              <a:t>cognates and make assumptions about what they think the article might be saying. </a:t>
            </a:r>
            <a:endParaRPr lang="en-US" sz="6400" dirty="0" smtClean="0">
              <a:latin typeface="Calibri" charset="0"/>
              <a:ea typeface="Calibri" charset="0"/>
              <a:cs typeface="Calibri" charset="0"/>
            </a:endParaRPr>
          </a:p>
          <a:p>
            <a:pPr lvl="1"/>
            <a:r>
              <a:rPr lang="en-US" sz="6400" dirty="0" smtClean="0">
                <a:latin typeface="Calibri" charset="0"/>
                <a:ea typeface="Calibri" charset="0"/>
                <a:cs typeface="Calibri" charset="0"/>
              </a:rPr>
              <a:t>In class: Use </a:t>
            </a:r>
            <a:r>
              <a:rPr lang="en-US" sz="6400" dirty="0">
                <a:latin typeface="Calibri" charset="0"/>
                <a:ea typeface="Calibri" charset="0"/>
                <a:cs typeface="Calibri" charset="0"/>
              </a:rPr>
              <a:t>chapter vocabulary (adjectives to describe him physically, character adjectives based on how students imagine his personality. </a:t>
            </a:r>
            <a:endParaRPr lang="en-US" sz="6400" dirty="0" smtClean="0">
              <a:latin typeface="Calibri" charset="0"/>
              <a:ea typeface="Calibri" charset="0"/>
              <a:cs typeface="Calibri" charset="0"/>
            </a:endParaRPr>
          </a:p>
          <a:p>
            <a:pPr lvl="1"/>
            <a:r>
              <a:rPr lang="en-US" sz="6400" dirty="0" smtClean="0">
                <a:latin typeface="Calibri" charset="0"/>
                <a:ea typeface="Calibri" charset="0"/>
                <a:cs typeface="Calibri" charset="0"/>
              </a:rPr>
              <a:t>Listen </a:t>
            </a:r>
            <a:r>
              <a:rPr lang="en-US" sz="6400" dirty="0">
                <a:latin typeface="Calibri" charset="0"/>
                <a:ea typeface="Calibri" charset="0"/>
                <a:cs typeface="Calibri" charset="0"/>
              </a:rPr>
              <a:t>to </a:t>
            </a:r>
            <a:r>
              <a:rPr lang="en-US" sz="6400" dirty="0" err="1">
                <a:latin typeface="Calibri" charset="0"/>
                <a:ea typeface="Calibri" charset="0"/>
                <a:cs typeface="Calibri" charset="0"/>
              </a:rPr>
              <a:t>Stromae’s</a:t>
            </a:r>
            <a:r>
              <a:rPr lang="en-US" sz="6400" dirty="0">
                <a:latin typeface="Calibri" charset="0"/>
                <a:ea typeface="Calibri" charset="0"/>
                <a:cs typeface="Calibri" charset="0"/>
              </a:rPr>
              <a:t> </a:t>
            </a:r>
            <a:r>
              <a:rPr lang="en-US" sz="6400" i="1" dirty="0" err="1">
                <a:latin typeface="Calibri" charset="0"/>
                <a:ea typeface="Calibri" charset="0"/>
                <a:cs typeface="Calibri" charset="0"/>
              </a:rPr>
              <a:t>Papaoutai</a:t>
            </a:r>
            <a:r>
              <a:rPr lang="en-US" sz="6400" i="1" dirty="0">
                <a:latin typeface="Calibri" charset="0"/>
                <a:ea typeface="Calibri" charset="0"/>
                <a:cs typeface="Calibri" charset="0"/>
              </a:rPr>
              <a:t>, </a:t>
            </a:r>
            <a:r>
              <a:rPr lang="en-US" sz="6400" dirty="0">
                <a:latin typeface="Calibri" charset="0"/>
                <a:ea typeface="Calibri" charset="0"/>
                <a:cs typeface="Calibri" charset="0"/>
              </a:rPr>
              <a:t>fill blanks in </a:t>
            </a:r>
            <a:r>
              <a:rPr lang="en-US" sz="6400" dirty="0" smtClean="0">
                <a:latin typeface="Calibri" charset="0"/>
                <a:ea typeface="Calibri" charset="0"/>
                <a:cs typeface="Calibri" charset="0"/>
              </a:rPr>
              <a:t>lyrics;</a:t>
            </a:r>
          </a:p>
          <a:p>
            <a:pPr lvl="1"/>
            <a:r>
              <a:rPr lang="en-US" sz="6400" dirty="0" smtClean="0">
                <a:latin typeface="Calibri" charset="0"/>
                <a:ea typeface="Calibri" charset="0"/>
                <a:cs typeface="Calibri" charset="0"/>
              </a:rPr>
              <a:t>Brief discussion </a:t>
            </a:r>
            <a:r>
              <a:rPr lang="en-US" sz="6400" dirty="0">
                <a:latin typeface="Calibri" charset="0"/>
                <a:ea typeface="Calibri" charset="0"/>
                <a:cs typeface="Calibri" charset="0"/>
              </a:rPr>
              <a:t>in English about genocide in Rwanda and </a:t>
            </a:r>
            <a:r>
              <a:rPr lang="en-US" sz="6400" dirty="0" err="1">
                <a:latin typeface="Calibri" charset="0"/>
                <a:ea typeface="Calibri" charset="0"/>
                <a:cs typeface="Calibri" charset="0"/>
              </a:rPr>
              <a:t>Stromae’s</a:t>
            </a:r>
            <a:r>
              <a:rPr lang="en-US" sz="6400" dirty="0">
                <a:latin typeface="Calibri" charset="0"/>
                <a:ea typeface="Calibri" charset="0"/>
                <a:cs typeface="Calibri" charset="0"/>
              </a:rPr>
              <a:t> father’s assassination. Links in PPT for further reading</a:t>
            </a:r>
            <a:r>
              <a:rPr lang="en-US" sz="6400" dirty="0" smtClean="0">
                <a:latin typeface="Calibri" charset="0"/>
                <a:ea typeface="Calibri" charset="0"/>
                <a:cs typeface="Calibri" charset="0"/>
              </a:rPr>
              <a:t>.</a:t>
            </a:r>
          </a:p>
          <a:p>
            <a:pPr lvl="1"/>
            <a:r>
              <a:rPr lang="en-US" sz="6600" b="1" u="sng" dirty="0">
                <a:latin typeface="Calibri" charset="0"/>
                <a:ea typeface="Calibri" charset="0"/>
                <a:cs typeface="Calibri" charset="0"/>
              </a:rPr>
              <a:t>Social Justice Categories:</a:t>
            </a:r>
            <a:r>
              <a:rPr lang="en-US" sz="6600" dirty="0">
                <a:latin typeface="Calibri" charset="0"/>
                <a:ea typeface="Calibri" charset="0"/>
                <a:cs typeface="Calibri" charset="0"/>
              </a:rPr>
              <a:t> problem posing, text analysis, </a:t>
            </a:r>
            <a:r>
              <a:rPr lang="en-US" sz="6600" dirty="0" smtClean="0">
                <a:latin typeface="Calibri" charset="0"/>
                <a:ea typeface="Calibri" charset="0"/>
                <a:cs typeface="Calibri" charset="0"/>
              </a:rPr>
              <a:t>individual experience investigation</a:t>
            </a:r>
            <a:r>
              <a:rPr lang="en-US" sz="6600" dirty="0">
                <a:latin typeface="Calibri" charset="0"/>
                <a:ea typeface="Calibri" charset="0"/>
                <a:cs typeface="Calibri" charset="0"/>
              </a:rPr>
              <a:t>, reflection </a:t>
            </a:r>
          </a:p>
          <a:p>
            <a:pPr lvl="1"/>
            <a:endParaRPr lang="en-US" sz="6400" dirty="0">
              <a:latin typeface="Calibri" charset="0"/>
              <a:ea typeface="Calibri" charset="0"/>
              <a:cs typeface="Calibri" charset="0"/>
            </a:endParaRPr>
          </a:p>
        </p:txBody>
      </p:sp>
      <p:pic>
        <p:nvPicPr>
          <p:cNvPr id="6" name="Picture 5"/>
          <p:cNvPicPr/>
          <p:nvPr/>
        </p:nvPicPr>
        <p:blipFill>
          <a:blip r:embed="rId5">
            <a:extLst>
              <a:ext uri="{28A0092B-C50C-407E-A947-70E740481C1C}">
                <a14:useLocalDpi xmlns:a14="http://schemas.microsoft.com/office/drawing/2010/main" val="0"/>
              </a:ext>
            </a:extLst>
          </a:blip>
          <a:stretch>
            <a:fillRect/>
          </a:stretch>
        </p:blipFill>
        <p:spPr>
          <a:xfrm>
            <a:off x="412625" y="412947"/>
            <a:ext cx="1075212" cy="1361010"/>
          </a:xfrm>
          <a:prstGeom prst="rect">
            <a:avLst/>
          </a:prstGeom>
        </p:spPr>
      </p:pic>
    </p:spTree>
    <p:extLst>
      <p:ext uri="{BB962C8B-B14F-4D97-AF65-F5344CB8AC3E}">
        <p14:creationId xmlns:p14="http://schemas.microsoft.com/office/powerpoint/2010/main" val="287587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checkerboard(across)">
                                      <p:cBhvr>
                                        <p:cTn id="28" dur="500"/>
                                        <p:tgtEl>
                                          <p:spTgt spid="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checkerboard(across)">
                                      <p:cBhvr>
                                        <p:cTn id="3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148" y="278297"/>
            <a:ext cx="8576665" cy="876826"/>
          </a:xfrm>
        </p:spPr>
        <p:txBody>
          <a:bodyPr/>
          <a:lstStyle/>
          <a:p>
            <a:r>
              <a:rPr lang="en-US" dirty="0" err="1" smtClean="0"/>
              <a:t>Stromae</a:t>
            </a:r>
            <a:r>
              <a:rPr lang="en-US" dirty="0" smtClean="0"/>
              <a:t>: </a:t>
            </a:r>
            <a:r>
              <a:rPr lang="en-US" i="1" dirty="0" err="1" smtClean="0"/>
              <a:t>Papaoutai</a:t>
            </a:r>
            <a:endParaRPr lang="en-US"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37147" y="1308466"/>
            <a:ext cx="1391717" cy="4782648"/>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860927" y="1371385"/>
            <a:ext cx="2940996" cy="4719729"/>
          </a:xfrm>
        </p:spPr>
      </p:pic>
      <p:pic>
        <p:nvPicPr>
          <p:cNvPr id="8" name="Picture 7" descr="elon logo.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882" y="5926232"/>
            <a:ext cx="3018118" cy="931768"/>
          </a:xfrm>
          <a:prstGeom prst="rect">
            <a:avLst/>
          </a:prstGeom>
        </p:spPr>
      </p:pic>
      <p:pic>
        <p:nvPicPr>
          <p:cNvPr id="9" name="Picture 8" descr="languages-bann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07376"/>
            <a:ext cx="6320118" cy="604047"/>
          </a:xfrm>
          <a:prstGeom prst="rect">
            <a:avLst/>
          </a:prstGeom>
        </p:spPr>
      </p:pic>
      <p:pic>
        <p:nvPicPr>
          <p:cNvPr id="10" name="Picture 9">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3986" y="1371385"/>
            <a:ext cx="3975867" cy="3975867"/>
          </a:xfrm>
          <a:prstGeom prst="rect">
            <a:avLst/>
          </a:prstGeom>
        </p:spPr>
      </p:pic>
    </p:spTree>
    <p:extLst>
      <p:ext uri="{BB962C8B-B14F-4D97-AF65-F5344CB8AC3E}">
        <p14:creationId xmlns:p14="http://schemas.microsoft.com/office/powerpoint/2010/main" val="205866119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lon log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882" y="5926232"/>
            <a:ext cx="3018118" cy="931768"/>
          </a:xfrm>
          <a:prstGeom prst="rect">
            <a:avLst/>
          </a:prstGeom>
        </p:spPr>
      </p:pic>
      <p:pic>
        <p:nvPicPr>
          <p:cNvPr id="13" name="Picture 12" descr="languages-bann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07376"/>
            <a:ext cx="6320118" cy="604047"/>
          </a:xfrm>
          <a:prstGeom prst="rect">
            <a:avLst/>
          </a:prstGeom>
        </p:spPr>
      </p:pic>
      <p:pic>
        <p:nvPicPr>
          <p:cNvPr id="3" name="Content Placeholder 2" descr="fm_container_v1.bmp"/>
          <p:cNvPicPr>
            <a:picLocks noGrp="1" noChangeAspect="1"/>
          </p:cNvPicPr>
          <p:nvPr>
            <p:ph idx="1"/>
          </p:nvPr>
        </p:nvPicPr>
        <p:blipFill>
          <a:blip r:embed="rId5">
            <a:extLst>
              <a:ext uri="{28A0092B-C50C-407E-A947-70E740481C1C}">
                <a14:useLocalDpi xmlns:a14="http://schemas.microsoft.com/office/drawing/2010/main" val="0"/>
              </a:ext>
            </a:extLst>
          </a:blip>
          <a:srcRect l="-84978" r="-84978"/>
          <a:stretch>
            <a:fillRect/>
          </a:stretch>
        </p:blipFill>
        <p:spPr>
          <a:xfrm>
            <a:off x="-3616346" y="343648"/>
            <a:ext cx="12119511" cy="5845614"/>
          </a:xfrm>
        </p:spPr>
      </p:pic>
      <p:sp>
        <p:nvSpPr>
          <p:cNvPr id="4" name="Rectangle 3"/>
          <p:cNvSpPr/>
          <p:nvPr/>
        </p:nvSpPr>
        <p:spPr>
          <a:xfrm>
            <a:off x="4894355" y="2602245"/>
            <a:ext cx="4019458" cy="3108544"/>
          </a:xfrm>
          <a:prstGeom prst="rect">
            <a:avLst/>
          </a:prstGeom>
        </p:spPr>
        <p:txBody>
          <a:bodyPr wrap="square">
            <a:spAutoFit/>
          </a:bodyPr>
          <a:lstStyle/>
          <a:p>
            <a:pPr algn="just"/>
            <a:r>
              <a:rPr lang="en-US" sz="2800" dirty="0" smtClean="0">
                <a:latin typeface="Calibri"/>
                <a:cs typeface="Calibri"/>
              </a:rPr>
              <a:t>“</a:t>
            </a:r>
            <a:r>
              <a:rPr lang="en-US" sz="2800" dirty="0">
                <a:latin typeface="Calibri"/>
                <a:cs typeface="Calibri"/>
              </a:rPr>
              <a:t>A philosophy, an approach, and actions that embody treating all people with fairness, respect, dignity, and generosity.” </a:t>
            </a:r>
          </a:p>
          <a:p>
            <a:pPr algn="just"/>
            <a:r>
              <a:rPr lang="en-US" sz="2800" dirty="0">
                <a:latin typeface="Calibri"/>
                <a:cs typeface="Calibri"/>
              </a:rPr>
              <a:t>(Nieto, 2010, p. 46). </a:t>
            </a:r>
            <a:endParaRPr lang="en-US" sz="2800" dirty="0">
              <a:effectLst/>
              <a:latin typeface="Calibri"/>
              <a:cs typeface="Calibri"/>
            </a:endParaRPr>
          </a:p>
        </p:txBody>
      </p:sp>
      <p:sp>
        <p:nvSpPr>
          <p:cNvPr id="6" name="Title 5"/>
          <p:cNvSpPr>
            <a:spLocks noGrp="1"/>
          </p:cNvSpPr>
          <p:nvPr>
            <p:ph type="title"/>
          </p:nvPr>
        </p:nvSpPr>
        <p:spPr>
          <a:xfrm>
            <a:off x="4785934" y="343648"/>
            <a:ext cx="4127879" cy="1809400"/>
          </a:xfrm>
        </p:spPr>
        <p:txBody>
          <a:bodyPr>
            <a:normAutofit/>
          </a:bodyPr>
          <a:lstStyle/>
          <a:p>
            <a:r>
              <a:rPr lang="en-US" sz="2400" dirty="0" smtClean="0">
                <a:latin typeface="Calibri"/>
                <a:cs typeface="Calibri"/>
              </a:rPr>
              <a:t>     </a:t>
            </a:r>
            <a:r>
              <a:rPr lang="en-US" sz="3200" dirty="0" smtClean="0">
                <a:latin typeface="Calibri"/>
                <a:cs typeface="Calibri"/>
              </a:rPr>
              <a:t>What is </a:t>
            </a:r>
            <a:br>
              <a:rPr lang="en-US" sz="3200" dirty="0" smtClean="0">
                <a:latin typeface="Calibri"/>
                <a:cs typeface="Calibri"/>
              </a:rPr>
            </a:br>
            <a:r>
              <a:rPr lang="en-US" sz="3200" dirty="0" smtClean="0">
                <a:latin typeface="Calibri"/>
                <a:cs typeface="Calibri"/>
              </a:rPr>
              <a:t>social justice?</a:t>
            </a:r>
            <a:endParaRPr lang="en-US" sz="3200" dirty="0">
              <a:latin typeface="Calibri"/>
              <a:cs typeface="Calibri"/>
            </a:endParaRPr>
          </a:p>
        </p:txBody>
      </p:sp>
    </p:spTree>
    <p:extLst>
      <p:ext uri="{BB962C8B-B14F-4D97-AF65-F5344CB8AC3E}">
        <p14:creationId xmlns:p14="http://schemas.microsoft.com/office/powerpoint/2010/main" val="334847453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8792" y="343647"/>
            <a:ext cx="8715796" cy="1499611"/>
          </a:xfrm>
        </p:spPr>
        <p:txBody>
          <a:bodyPr>
            <a:normAutofit fontScale="90000"/>
          </a:bodyPr>
          <a:lstStyle/>
          <a:p>
            <a:r>
              <a:rPr lang="en-US" dirty="0">
                <a:latin typeface="Calibri"/>
                <a:cs typeface="Calibri"/>
              </a:rPr>
              <a:t> </a:t>
            </a:r>
            <a:r>
              <a:rPr lang="en-US" dirty="0" smtClean="0">
                <a:latin typeface="Calibri"/>
                <a:cs typeface="Calibri"/>
              </a:rPr>
              <a:t>       </a:t>
            </a:r>
            <a:r>
              <a:rPr lang="en-US" dirty="0" smtClean="0">
                <a:latin typeface="Calibri" charset="0"/>
                <a:ea typeface="Calibri" charset="0"/>
                <a:cs typeface="Calibri" charset="0"/>
              </a:rPr>
              <a:t>Examples </a:t>
            </a:r>
            <a:r>
              <a:rPr lang="en-US" dirty="0">
                <a:latin typeface="Calibri" charset="0"/>
                <a:ea typeface="Calibri" charset="0"/>
                <a:cs typeface="Calibri" charset="0"/>
              </a:rPr>
              <a:t>of Social Justice </a:t>
            </a:r>
            <a:r>
              <a:rPr lang="en-US" dirty="0" smtClean="0">
                <a:latin typeface="Calibri" charset="0"/>
                <a:ea typeface="Calibri" charset="0"/>
                <a:cs typeface="Calibri" charset="0"/>
              </a:rPr>
              <a:t>Activities</a:t>
            </a:r>
            <a:br>
              <a:rPr lang="en-US" dirty="0" smtClean="0">
                <a:latin typeface="Calibri" charset="0"/>
                <a:ea typeface="Calibri" charset="0"/>
                <a:cs typeface="Calibri" charset="0"/>
              </a:rPr>
            </a:br>
            <a:r>
              <a:rPr lang="en-US" dirty="0" smtClean="0">
                <a:latin typeface="Calibri" charset="0"/>
                <a:ea typeface="Calibri" charset="0"/>
                <a:cs typeface="Calibri" charset="0"/>
              </a:rPr>
              <a:t>      </a:t>
            </a:r>
            <a:r>
              <a:rPr lang="en-US" sz="2200" dirty="0" smtClean="0">
                <a:latin typeface="Calibri" charset="0"/>
                <a:ea typeface="Calibri" charset="0"/>
                <a:cs typeface="Calibri" charset="0"/>
              </a:rPr>
              <a:t>used in 3 sections of FRE 121 (Elementary French I), Fall 2015</a:t>
            </a:r>
            <a:br>
              <a:rPr lang="en-US" sz="2200" dirty="0" smtClean="0">
                <a:latin typeface="Calibri" charset="0"/>
                <a:ea typeface="Calibri" charset="0"/>
                <a:cs typeface="Calibri" charset="0"/>
              </a:rPr>
            </a:br>
            <a:r>
              <a:rPr lang="en-US" sz="2200" dirty="0" smtClean="0">
                <a:latin typeface="Calibri" charset="0"/>
                <a:ea typeface="Calibri" charset="0"/>
                <a:cs typeface="Calibri" charset="0"/>
              </a:rPr>
              <a:t>       with the textbook </a:t>
            </a:r>
            <a:r>
              <a:rPr lang="en-US" sz="2200" i="1" dirty="0" smtClean="0">
                <a:latin typeface="Calibri" charset="0"/>
                <a:ea typeface="Calibri" charset="0"/>
                <a:cs typeface="Calibri" charset="0"/>
              </a:rPr>
              <a:t>Points de </a:t>
            </a:r>
            <a:r>
              <a:rPr lang="en-US" sz="2200" i="1" dirty="0" err="1" smtClean="0">
                <a:latin typeface="Calibri" charset="0"/>
                <a:ea typeface="Calibri" charset="0"/>
                <a:cs typeface="Calibri" charset="0"/>
              </a:rPr>
              <a:t>départ</a:t>
            </a:r>
            <a:r>
              <a:rPr lang="en-US" sz="2200" i="1" dirty="0" smtClean="0">
                <a:latin typeface="Calibri" charset="0"/>
                <a:ea typeface="Calibri" charset="0"/>
                <a:cs typeface="Calibri" charset="0"/>
              </a:rPr>
              <a:t> </a:t>
            </a:r>
            <a:r>
              <a:rPr lang="en-US" sz="2200" dirty="0" smtClean="0">
                <a:latin typeface="Calibri" charset="0"/>
                <a:ea typeface="Calibri" charset="0"/>
                <a:cs typeface="Calibri" charset="0"/>
              </a:rPr>
              <a:t>by </a:t>
            </a:r>
            <a:r>
              <a:rPr lang="en-US" sz="2200" dirty="0" err="1" smtClean="0">
                <a:latin typeface="Calibri" charset="0"/>
                <a:ea typeface="Calibri" charset="0"/>
                <a:cs typeface="Calibri" charset="0"/>
              </a:rPr>
              <a:t>Scullen</a:t>
            </a:r>
            <a:r>
              <a:rPr lang="en-US" sz="2200" dirty="0" smtClean="0">
                <a:latin typeface="Calibri" charset="0"/>
                <a:ea typeface="Calibri" charset="0"/>
                <a:cs typeface="Calibri" charset="0"/>
              </a:rPr>
              <a:t>, Pons, &amp; </a:t>
            </a:r>
            <a:r>
              <a:rPr lang="en-US" sz="2200" dirty="0" err="1" smtClean="0">
                <a:latin typeface="Calibri" charset="0"/>
                <a:ea typeface="Calibri" charset="0"/>
                <a:cs typeface="Calibri" charset="0"/>
              </a:rPr>
              <a:t>Valdman</a:t>
            </a:r>
            <a:endParaRPr lang="en-US" sz="2200" dirty="0">
              <a:latin typeface="Calibri" charset="0"/>
              <a:ea typeface="Calibri" charset="0"/>
              <a:cs typeface="Calibri" charset="0"/>
            </a:endParaRPr>
          </a:p>
        </p:txBody>
      </p:sp>
      <p:pic>
        <p:nvPicPr>
          <p:cNvPr id="12" name="Picture 11" descr="elon log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882" y="5926232"/>
            <a:ext cx="3018118" cy="931768"/>
          </a:xfrm>
          <a:prstGeom prst="rect">
            <a:avLst/>
          </a:prstGeom>
        </p:spPr>
      </p:pic>
      <p:pic>
        <p:nvPicPr>
          <p:cNvPr id="13" name="Picture 12" descr="languages-bann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07376"/>
            <a:ext cx="6320118" cy="604047"/>
          </a:xfrm>
          <a:prstGeom prst="rect">
            <a:avLst/>
          </a:prstGeom>
        </p:spPr>
      </p:pic>
      <p:sp>
        <p:nvSpPr>
          <p:cNvPr id="2" name="Content Placeholder 1"/>
          <p:cNvSpPr>
            <a:spLocks noGrp="1"/>
          </p:cNvSpPr>
          <p:nvPr>
            <p:ph idx="1"/>
          </p:nvPr>
        </p:nvSpPr>
        <p:spPr>
          <a:xfrm>
            <a:off x="128016" y="1912558"/>
            <a:ext cx="8442547" cy="4341395"/>
          </a:xfrm>
        </p:spPr>
        <p:txBody>
          <a:bodyPr>
            <a:normAutofit fontScale="70000" lnSpcReduction="20000"/>
          </a:bodyPr>
          <a:lstStyle/>
          <a:p>
            <a:r>
              <a:rPr lang="en-US" sz="2800" i="1" dirty="0" err="1">
                <a:latin typeface="Calibri" charset="0"/>
                <a:ea typeface="Calibri" charset="0"/>
                <a:cs typeface="Calibri" charset="0"/>
              </a:rPr>
              <a:t>Chapitre</a:t>
            </a:r>
            <a:r>
              <a:rPr lang="en-US" sz="2800" i="1" dirty="0">
                <a:latin typeface="Calibri" charset="0"/>
                <a:ea typeface="Calibri" charset="0"/>
                <a:cs typeface="Calibri" charset="0"/>
              </a:rPr>
              <a:t> 2: </a:t>
            </a:r>
            <a:r>
              <a:rPr lang="en-US" sz="2800" dirty="0">
                <a:latin typeface="Calibri" charset="0"/>
                <a:ea typeface="Calibri" charset="0"/>
                <a:cs typeface="Calibri" charset="0"/>
              </a:rPr>
              <a:t>friends and leisure time</a:t>
            </a:r>
          </a:p>
          <a:p>
            <a:pPr lvl="1"/>
            <a:r>
              <a:rPr lang="en-US" sz="2800" dirty="0">
                <a:latin typeface="Calibri" charset="0"/>
                <a:ea typeface="Calibri" charset="0"/>
                <a:cs typeface="Calibri" charset="0"/>
              </a:rPr>
              <a:t>Textbook activity on </a:t>
            </a:r>
            <a:r>
              <a:rPr lang="en-US" sz="2800" i="1" dirty="0">
                <a:latin typeface="Calibri" charset="0"/>
                <a:ea typeface="Calibri" charset="0"/>
                <a:cs typeface="Calibri" charset="0"/>
              </a:rPr>
              <a:t>Les </a:t>
            </a:r>
            <a:r>
              <a:rPr lang="en-US" sz="2800" i="1" dirty="0" err="1" smtClean="0">
                <a:latin typeface="Calibri" charset="0"/>
                <a:ea typeface="Calibri" charset="0"/>
                <a:cs typeface="Calibri" charset="0"/>
              </a:rPr>
              <a:t>Misérables</a:t>
            </a:r>
            <a:r>
              <a:rPr lang="en-US" sz="2800" i="1" dirty="0" smtClean="0">
                <a:latin typeface="Calibri" charset="0"/>
                <a:ea typeface="Calibri" charset="0"/>
                <a:cs typeface="Calibri" charset="0"/>
              </a:rPr>
              <a:t> </a:t>
            </a:r>
            <a:r>
              <a:rPr lang="en-US" sz="2800" dirty="0" smtClean="0">
                <a:latin typeface="Calibri" charset="0"/>
                <a:ea typeface="Calibri" charset="0"/>
                <a:cs typeface="Calibri" charset="0"/>
              </a:rPr>
              <a:t>and adjectives/descriptions</a:t>
            </a:r>
            <a:r>
              <a:rPr lang="en-US" sz="2800" i="1" dirty="0" smtClean="0">
                <a:latin typeface="Calibri" charset="0"/>
                <a:ea typeface="Calibri" charset="0"/>
                <a:cs typeface="Calibri" charset="0"/>
              </a:rPr>
              <a:t> </a:t>
            </a:r>
            <a:r>
              <a:rPr lang="en-US" sz="2800" dirty="0">
                <a:latin typeface="Calibri" charset="0"/>
                <a:ea typeface="Calibri" charset="0"/>
                <a:cs typeface="Calibri" charset="0"/>
              </a:rPr>
              <a:t>with added social justice </a:t>
            </a:r>
            <a:r>
              <a:rPr lang="en-US" sz="2800" dirty="0" smtClean="0">
                <a:latin typeface="Calibri" charset="0"/>
                <a:ea typeface="Calibri" charset="0"/>
                <a:cs typeface="Calibri" charset="0"/>
              </a:rPr>
              <a:t>context</a:t>
            </a:r>
          </a:p>
          <a:p>
            <a:pPr lvl="1"/>
            <a:r>
              <a:rPr lang="en-US" sz="2800" dirty="0" smtClean="0">
                <a:latin typeface="Calibri" charset="0"/>
                <a:ea typeface="Calibri" charset="0"/>
                <a:cs typeface="Calibri" charset="0"/>
                <a:hlinkClick r:id="rId5"/>
              </a:rPr>
              <a:t>Questions/Ideas for discussion in English</a:t>
            </a:r>
            <a:endParaRPr lang="en-US" sz="2800" dirty="0" smtClean="0">
              <a:latin typeface="Calibri" charset="0"/>
              <a:ea typeface="Calibri" charset="0"/>
              <a:cs typeface="Calibri" charset="0"/>
            </a:endParaRPr>
          </a:p>
          <a:p>
            <a:pPr lvl="2"/>
            <a:r>
              <a:rPr lang="en-US" sz="2800" dirty="0" smtClean="0">
                <a:latin typeface="Calibri" charset="0"/>
                <a:ea typeface="Calibri" charset="0"/>
                <a:cs typeface="Calibri" charset="0"/>
              </a:rPr>
              <a:t>How </a:t>
            </a:r>
            <a:r>
              <a:rPr lang="en-US" sz="2800" dirty="0">
                <a:latin typeface="Calibri" charset="0"/>
                <a:ea typeface="Calibri" charset="0"/>
                <a:cs typeface="Calibri" charset="0"/>
              </a:rPr>
              <a:t>do you feel about the homeless and the poor? </a:t>
            </a:r>
          </a:p>
          <a:p>
            <a:pPr lvl="2"/>
            <a:r>
              <a:rPr lang="en-US" sz="2800" dirty="0" smtClean="0">
                <a:latin typeface="Calibri" charset="0"/>
                <a:ea typeface="Calibri" charset="0"/>
                <a:cs typeface="Calibri" charset="0"/>
              </a:rPr>
              <a:t>Who </a:t>
            </a:r>
            <a:r>
              <a:rPr lang="en-US" sz="2800" dirty="0">
                <a:latin typeface="Calibri" charset="0"/>
                <a:ea typeface="Calibri" charset="0"/>
                <a:cs typeface="Calibri" charset="0"/>
              </a:rPr>
              <a:t>do you feel is responsible for their problems? Themselves? The government? Society in general? Why? </a:t>
            </a:r>
          </a:p>
          <a:p>
            <a:pPr lvl="2"/>
            <a:r>
              <a:rPr lang="en-US" sz="2800" dirty="0" smtClean="0">
                <a:latin typeface="Calibri" charset="0"/>
                <a:ea typeface="Calibri" charset="0"/>
                <a:cs typeface="Calibri" charset="0"/>
              </a:rPr>
              <a:t>How </a:t>
            </a:r>
            <a:r>
              <a:rPr lang="en-US" sz="2800" dirty="0">
                <a:latin typeface="Calibri" charset="0"/>
                <a:ea typeface="Calibri" charset="0"/>
                <a:cs typeface="Calibri" charset="0"/>
              </a:rPr>
              <a:t>do you think poor people feel about the way they are treated? </a:t>
            </a:r>
          </a:p>
          <a:p>
            <a:pPr lvl="2"/>
            <a:r>
              <a:rPr lang="en-US" sz="2800" dirty="0" smtClean="0">
                <a:latin typeface="Calibri" charset="0"/>
                <a:ea typeface="Calibri" charset="0"/>
                <a:cs typeface="Calibri" charset="0"/>
              </a:rPr>
              <a:t>In </a:t>
            </a:r>
            <a:r>
              <a:rPr lang="en-US" sz="2800" i="1" dirty="0">
                <a:latin typeface="Calibri" charset="0"/>
                <a:ea typeface="Calibri" charset="0"/>
                <a:cs typeface="Calibri" charset="0"/>
              </a:rPr>
              <a:t>Les </a:t>
            </a:r>
            <a:r>
              <a:rPr lang="en-US" sz="2800" i="1" dirty="0" err="1">
                <a:latin typeface="Calibri" charset="0"/>
                <a:ea typeface="Calibri" charset="0"/>
                <a:cs typeface="Calibri" charset="0"/>
              </a:rPr>
              <a:t>Misér</a:t>
            </a:r>
            <a:r>
              <a:rPr lang="en-US" sz="2800" dirty="0" err="1">
                <a:latin typeface="Calibri" charset="0"/>
                <a:ea typeface="Calibri" charset="0"/>
                <a:cs typeface="Calibri" charset="0"/>
              </a:rPr>
              <a:t>ables</a:t>
            </a:r>
            <a:r>
              <a:rPr lang="en-US" sz="2800" dirty="0">
                <a:latin typeface="Calibri" charset="0"/>
                <a:ea typeface="Calibri" charset="0"/>
                <a:cs typeface="Calibri" charset="0"/>
              </a:rPr>
              <a:t>, the beggars sing “When’s it going to end? When we </a:t>
            </a:r>
            <a:r>
              <a:rPr lang="en-US" sz="2800" dirty="0" err="1">
                <a:latin typeface="Calibri" charset="0"/>
                <a:ea typeface="Calibri" charset="0"/>
                <a:cs typeface="Calibri" charset="0"/>
              </a:rPr>
              <a:t>gonna</a:t>
            </a:r>
            <a:r>
              <a:rPr lang="en-US" sz="2800" dirty="0">
                <a:latin typeface="Calibri" charset="0"/>
                <a:ea typeface="Calibri" charset="0"/>
                <a:cs typeface="Calibri" charset="0"/>
              </a:rPr>
              <a:t> live? Something’s </a:t>
            </a:r>
            <a:r>
              <a:rPr lang="en-US" sz="2800" dirty="0" err="1">
                <a:latin typeface="Calibri" charset="0"/>
                <a:ea typeface="Calibri" charset="0"/>
                <a:cs typeface="Calibri" charset="0"/>
              </a:rPr>
              <a:t>gotta</a:t>
            </a:r>
            <a:r>
              <a:rPr lang="en-US" sz="2800" dirty="0">
                <a:latin typeface="Calibri" charset="0"/>
                <a:ea typeface="Calibri" charset="0"/>
                <a:cs typeface="Calibri" charset="0"/>
              </a:rPr>
              <a:t> happen now or something’s </a:t>
            </a:r>
            <a:r>
              <a:rPr lang="en-US" sz="2800" dirty="0" err="1">
                <a:latin typeface="Calibri" charset="0"/>
                <a:ea typeface="Calibri" charset="0"/>
                <a:cs typeface="Calibri" charset="0"/>
              </a:rPr>
              <a:t>gonna</a:t>
            </a:r>
            <a:r>
              <a:rPr lang="en-US" sz="2800" dirty="0">
                <a:latin typeface="Calibri" charset="0"/>
                <a:ea typeface="Calibri" charset="0"/>
                <a:cs typeface="Calibri" charset="0"/>
              </a:rPr>
              <a:t> give”; what do they mean by this? </a:t>
            </a:r>
            <a:r>
              <a:rPr lang="en-US" sz="2800" dirty="0" smtClean="0">
                <a:latin typeface="Calibri" charset="0"/>
                <a:ea typeface="Calibri" charset="0"/>
                <a:cs typeface="Calibri" charset="0"/>
              </a:rPr>
              <a:t> </a:t>
            </a:r>
          </a:p>
          <a:p>
            <a:pPr lvl="2"/>
            <a:r>
              <a:rPr lang="en-US" sz="2800" dirty="0" smtClean="0">
                <a:latin typeface="Calibri" charset="0"/>
                <a:ea typeface="Calibri" charset="0"/>
                <a:cs typeface="Calibri" charset="0"/>
              </a:rPr>
              <a:t>In </a:t>
            </a:r>
            <a:r>
              <a:rPr lang="en-US" sz="2800" dirty="0">
                <a:latin typeface="Calibri" charset="0"/>
                <a:ea typeface="Calibri" charset="0"/>
                <a:cs typeface="Calibri" charset="0"/>
              </a:rPr>
              <a:t>the story </a:t>
            </a:r>
            <a:r>
              <a:rPr lang="en-US" sz="2800" i="1" dirty="0">
                <a:latin typeface="Calibri" charset="0"/>
                <a:ea typeface="Calibri" charset="0"/>
                <a:cs typeface="Calibri" charset="0"/>
              </a:rPr>
              <a:t>of Les </a:t>
            </a:r>
            <a:r>
              <a:rPr lang="en-US" sz="2800" i="1" dirty="0" err="1">
                <a:latin typeface="Calibri" charset="0"/>
                <a:ea typeface="Calibri" charset="0"/>
                <a:cs typeface="Calibri" charset="0"/>
              </a:rPr>
              <a:t>Misérables</a:t>
            </a:r>
            <a:r>
              <a:rPr lang="en-US" sz="2800" dirty="0">
                <a:latin typeface="Calibri" charset="0"/>
                <a:ea typeface="Calibri" charset="0"/>
                <a:cs typeface="Calibri" charset="0"/>
              </a:rPr>
              <a:t>, what reforms </a:t>
            </a:r>
            <a:r>
              <a:rPr lang="en-US" sz="2800" dirty="0" smtClean="0">
                <a:latin typeface="Calibri" charset="0"/>
                <a:ea typeface="Calibri" charset="0"/>
                <a:cs typeface="Calibri" charset="0"/>
              </a:rPr>
              <a:t>do you think </a:t>
            </a:r>
            <a:r>
              <a:rPr lang="en-US" sz="2800" dirty="0">
                <a:latin typeface="Calibri" charset="0"/>
                <a:ea typeface="Calibri" charset="0"/>
                <a:cs typeface="Calibri" charset="0"/>
              </a:rPr>
              <a:t>Victor Hugo </a:t>
            </a:r>
            <a:r>
              <a:rPr lang="en-US" sz="2800" dirty="0" smtClean="0">
                <a:latin typeface="Calibri" charset="0"/>
                <a:ea typeface="Calibri" charset="0"/>
                <a:cs typeface="Calibri" charset="0"/>
              </a:rPr>
              <a:t>might be indirectly </a:t>
            </a:r>
            <a:r>
              <a:rPr lang="en-US" sz="2800" dirty="0">
                <a:latin typeface="Calibri" charset="0"/>
                <a:ea typeface="Calibri" charset="0"/>
                <a:cs typeface="Calibri" charset="0"/>
              </a:rPr>
              <a:t>or directly </a:t>
            </a:r>
            <a:r>
              <a:rPr lang="en-US" sz="2800" dirty="0" smtClean="0">
                <a:latin typeface="Calibri" charset="0"/>
                <a:ea typeface="Calibri" charset="0"/>
                <a:cs typeface="Calibri" charset="0"/>
              </a:rPr>
              <a:t>advocating </a:t>
            </a:r>
            <a:r>
              <a:rPr lang="en-US" sz="2800" dirty="0">
                <a:latin typeface="Calibri" charset="0"/>
                <a:ea typeface="Calibri" charset="0"/>
                <a:cs typeface="Calibri" charset="0"/>
              </a:rPr>
              <a:t>to </a:t>
            </a:r>
            <a:r>
              <a:rPr lang="en-US" sz="2800" dirty="0" smtClean="0">
                <a:latin typeface="Calibri" charset="0"/>
                <a:ea typeface="Calibri" charset="0"/>
                <a:cs typeface="Calibri" charset="0"/>
              </a:rPr>
              <a:t>fight </a:t>
            </a:r>
            <a:r>
              <a:rPr lang="en-US" sz="2800" dirty="0">
                <a:latin typeface="Calibri" charset="0"/>
                <a:ea typeface="Calibri" charset="0"/>
                <a:cs typeface="Calibri" charset="0"/>
              </a:rPr>
              <a:t>social injustice?</a:t>
            </a:r>
            <a:r>
              <a:rPr lang="en-US" sz="2800" dirty="0" smtClean="0">
                <a:latin typeface="Calibri" charset="0"/>
                <a:ea typeface="Calibri" charset="0"/>
                <a:cs typeface="Calibri" charset="0"/>
              </a:rPr>
              <a:t> </a:t>
            </a:r>
          </a:p>
        </p:txBody>
      </p:sp>
      <p:pic>
        <p:nvPicPr>
          <p:cNvPr id="6" name="Picture 5"/>
          <p:cNvPicPr/>
          <p:nvPr/>
        </p:nvPicPr>
        <p:blipFill>
          <a:blip r:embed="rId6">
            <a:extLst>
              <a:ext uri="{28A0092B-C50C-407E-A947-70E740481C1C}">
                <a14:useLocalDpi xmlns:a14="http://schemas.microsoft.com/office/drawing/2010/main" val="0"/>
              </a:ext>
            </a:extLst>
          </a:blip>
          <a:stretch>
            <a:fillRect/>
          </a:stretch>
        </p:blipFill>
        <p:spPr>
          <a:xfrm>
            <a:off x="412625" y="412947"/>
            <a:ext cx="1075212" cy="1361010"/>
          </a:xfrm>
          <a:prstGeom prst="rect">
            <a:avLst/>
          </a:prstGeom>
        </p:spPr>
      </p:pic>
    </p:spTree>
    <p:extLst>
      <p:ext uri="{BB962C8B-B14F-4D97-AF65-F5344CB8AC3E}">
        <p14:creationId xmlns:p14="http://schemas.microsoft.com/office/powerpoint/2010/main" val="40376767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685800" y="304800"/>
            <a:ext cx="7772400" cy="609600"/>
          </a:xfrm>
        </p:spPr>
        <p:txBody>
          <a:bodyPr>
            <a:normAutofit fontScale="90000"/>
          </a:bodyPr>
          <a:lstStyle/>
          <a:p>
            <a:r>
              <a:rPr lang="en-US" altLang="en-US"/>
              <a:t>Les Misérables</a:t>
            </a:r>
          </a:p>
        </p:txBody>
      </p:sp>
      <p:sp>
        <p:nvSpPr>
          <p:cNvPr id="53250" name="Text Placeholder 3"/>
          <p:cNvSpPr>
            <a:spLocks noGrp="1"/>
          </p:cNvSpPr>
          <p:nvPr>
            <p:ph type="body" sz="half" idx="1"/>
          </p:nvPr>
        </p:nvSpPr>
        <p:spPr/>
        <p:txBody>
          <a:bodyPr/>
          <a:lstStyle/>
          <a:p>
            <a:endParaRPr lang="en-US" altLang="en-US"/>
          </a:p>
        </p:txBody>
      </p:sp>
      <p:pic>
        <p:nvPicPr>
          <p:cNvPr id="53251" name="Content Placeholder 6" descr="1004158-Victor_Hugo_les_Misérables.jpg"/>
          <p:cNvPicPr>
            <a:picLocks noGrp="1" noChangeAspect="1"/>
          </p:cNvPicPr>
          <p:nvPr>
            <p:ph sz="quarter" idx="2"/>
          </p:nvPr>
        </p:nvPicPr>
        <p:blipFill>
          <a:blip r:embed="rId3">
            <a:extLst>
              <a:ext uri="{28A0092B-C50C-407E-A947-70E740481C1C}">
                <a14:useLocalDpi xmlns:a14="http://schemas.microsoft.com/office/drawing/2010/main" val="0"/>
              </a:ext>
            </a:extLst>
          </a:blip>
          <a:srcRect l="-61482" r="-61482"/>
          <a:stretch>
            <a:fillRect/>
          </a:stretch>
        </p:blipFill>
        <p:spPr>
          <a:xfrm>
            <a:off x="2743200" y="1981200"/>
            <a:ext cx="3810000" cy="1981200"/>
          </a:xfrm>
        </p:spPr>
      </p:pic>
      <p:pic>
        <p:nvPicPr>
          <p:cNvPr id="53252" name="Content Placeholder 7" descr="Photo_titre.gif"/>
          <p:cNvPicPr>
            <a:picLocks noGrp="1" noChangeAspect="1"/>
          </p:cNvPicPr>
          <p:nvPr>
            <p:ph sz="quarter" idx="3"/>
          </p:nvPr>
        </p:nvPicPr>
        <p:blipFill>
          <a:blip r:embed="rId4">
            <a:extLst>
              <a:ext uri="{28A0092B-C50C-407E-A947-70E740481C1C}">
                <a14:useLocalDpi xmlns:a14="http://schemas.microsoft.com/office/drawing/2010/main" val="0"/>
              </a:ext>
            </a:extLst>
          </a:blip>
          <a:srcRect l="-74463" r="-74463"/>
          <a:stretch>
            <a:fillRect/>
          </a:stretch>
        </p:blipFill>
        <p:spPr>
          <a:xfrm>
            <a:off x="2895600" y="4114800"/>
            <a:ext cx="3810000" cy="1981200"/>
          </a:xfrm>
        </p:spPr>
      </p:pic>
      <p:pic>
        <p:nvPicPr>
          <p:cNvPr id="53253" name="Picture 8" descr="les_miserables.jpg">
            <a:hlinkClick r:id="rId5"/>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676400"/>
            <a:ext cx="34290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9" descr="Jean_Valjean.JPG">
            <a:hlinkClick r:id="rId7"/>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1752600"/>
            <a:ext cx="3279775"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60057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5"/>
          <p:cNvSpPr>
            <a:spLocks noGrp="1"/>
          </p:cNvSpPr>
          <p:nvPr>
            <p:ph type="title"/>
          </p:nvPr>
        </p:nvSpPr>
        <p:spPr/>
        <p:txBody>
          <a:bodyPr/>
          <a:lstStyle/>
          <a:p>
            <a:endParaRPr lang="en-US" altLang="en-US"/>
          </a:p>
        </p:txBody>
      </p:sp>
      <p:pic>
        <p:nvPicPr>
          <p:cNvPr id="54274" name="Content Placeholder 7" descr="les mis pdd image.tiff"/>
          <p:cNvPicPr>
            <a:picLocks noGrp="1" noChangeAspect="1"/>
          </p:cNvPicPr>
          <p:nvPr>
            <p:ph idx="1"/>
          </p:nvPr>
        </p:nvPicPr>
        <p:blipFill>
          <a:blip r:embed="rId2">
            <a:extLst>
              <a:ext uri="{28A0092B-C50C-407E-A947-70E740481C1C}">
                <a14:useLocalDpi xmlns:a14="http://schemas.microsoft.com/office/drawing/2010/main" val="0"/>
              </a:ext>
            </a:extLst>
          </a:blip>
          <a:srcRect l="-54558" r="-54558"/>
          <a:stretch>
            <a:fillRect/>
          </a:stretch>
        </p:blipFill>
        <p:spPr>
          <a:xfrm>
            <a:off x="-2604052" y="248478"/>
            <a:ext cx="14554200" cy="6324600"/>
          </a:xfrm>
        </p:spPr>
      </p:pic>
    </p:spTree>
    <p:extLst>
      <p:ext uri="{BB962C8B-B14F-4D97-AF65-F5344CB8AC3E}">
        <p14:creationId xmlns:p14="http://schemas.microsoft.com/office/powerpoint/2010/main" val="11505950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85944" y="384048"/>
            <a:ext cx="8727869" cy="1261872"/>
          </a:xfrm>
        </p:spPr>
        <p:txBody>
          <a:bodyPr>
            <a:noAutofit/>
          </a:bodyPr>
          <a:lstStyle/>
          <a:p>
            <a:pPr lvl="1" algn="l" rtl="0">
              <a:spcBef>
                <a:spcPct val="0"/>
              </a:spcBef>
            </a:pPr>
            <a:r>
              <a:rPr lang="en-US" sz="2800" dirty="0" smtClean="0">
                <a:solidFill>
                  <a:schemeClr val="bg1">
                    <a:lumMod val="95000"/>
                  </a:schemeClr>
                </a:solidFill>
                <a:latin typeface="Calibri" charset="0"/>
                <a:ea typeface="Calibri" charset="0"/>
                <a:cs typeface="Calibri" charset="0"/>
              </a:rPr>
              <a:t>      Discussion of excerpt from the textbook </a:t>
            </a:r>
            <a:br>
              <a:rPr lang="en-US" sz="2800" dirty="0" smtClean="0">
                <a:solidFill>
                  <a:schemeClr val="bg1">
                    <a:lumMod val="95000"/>
                  </a:schemeClr>
                </a:solidFill>
                <a:latin typeface="Calibri" charset="0"/>
                <a:ea typeface="Calibri" charset="0"/>
                <a:cs typeface="Calibri" charset="0"/>
              </a:rPr>
            </a:br>
            <a:r>
              <a:rPr lang="en-US" sz="2800" dirty="0" smtClean="0">
                <a:solidFill>
                  <a:schemeClr val="bg1">
                    <a:lumMod val="95000"/>
                  </a:schemeClr>
                </a:solidFill>
                <a:latin typeface="Calibri" charset="0"/>
                <a:ea typeface="Calibri" charset="0"/>
                <a:cs typeface="Calibri" charset="0"/>
              </a:rPr>
              <a:t>               with accompanying activities</a:t>
            </a:r>
            <a:br>
              <a:rPr lang="en-US" sz="2800" dirty="0" smtClean="0">
                <a:solidFill>
                  <a:schemeClr val="bg1">
                    <a:lumMod val="95000"/>
                  </a:schemeClr>
                </a:solidFill>
                <a:latin typeface="Calibri" charset="0"/>
                <a:ea typeface="Calibri" charset="0"/>
                <a:cs typeface="Calibri" charset="0"/>
              </a:rPr>
            </a:br>
            <a:endParaRPr lang="en-US" sz="2800" dirty="0">
              <a:solidFill>
                <a:schemeClr val="bg1">
                  <a:lumMod val="95000"/>
                </a:schemeClr>
              </a:solidFill>
            </a:endParaRPr>
          </a:p>
        </p:txBody>
      </p:sp>
      <p:pic>
        <p:nvPicPr>
          <p:cNvPr id="14" name="Content Placeholder 1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5944" y="1810513"/>
            <a:ext cx="4497181" cy="4350288"/>
          </a:xfrm>
        </p:spPr>
      </p:pic>
      <p:pic>
        <p:nvPicPr>
          <p:cNvPr id="15" name="Content Placeholder 1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83125" y="1907249"/>
            <a:ext cx="4185888" cy="2853509"/>
          </a:xfrm>
        </p:spPr>
      </p:pic>
      <p:pic>
        <p:nvPicPr>
          <p:cNvPr id="12" name="Picture 11" descr="elon logo.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5882" y="5926232"/>
            <a:ext cx="3018118" cy="931768"/>
          </a:xfrm>
          <a:prstGeom prst="rect">
            <a:avLst/>
          </a:prstGeom>
        </p:spPr>
      </p:pic>
      <p:pic>
        <p:nvPicPr>
          <p:cNvPr id="13" name="Picture 12" descr="languages-bann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07376"/>
            <a:ext cx="6320118" cy="604047"/>
          </a:xfrm>
          <a:prstGeom prst="rect">
            <a:avLst/>
          </a:prstGeom>
        </p:spPr>
      </p:pic>
    </p:spTree>
    <p:extLst>
      <p:ext uri="{BB962C8B-B14F-4D97-AF65-F5344CB8AC3E}">
        <p14:creationId xmlns:p14="http://schemas.microsoft.com/office/powerpoint/2010/main" val="47992685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8792" y="343647"/>
            <a:ext cx="8715796" cy="1499611"/>
          </a:xfrm>
        </p:spPr>
        <p:txBody>
          <a:bodyPr>
            <a:normAutofit fontScale="90000"/>
          </a:bodyPr>
          <a:lstStyle/>
          <a:p>
            <a:r>
              <a:rPr lang="en-US" dirty="0">
                <a:latin typeface="Calibri"/>
                <a:cs typeface="Calibri"/>
              </a:rPr>
              <a:t> </a:t>
            </a:r>
            <a:r>
              <a:rPr lang="en-US" dirty="0" smtClean="0">
                <a:latin typeface="Calibri"/>
                <a:cs typeface="Calibri"/>
              </a:rPr>
              <a:t>      </a:t>
            </a:r>
            <a:r>
              <a:rPr lang="en-US" dirty="0" smtClean="0">
                <a:latin typeface="Calibri" charset="0"/>
                <a:ea typeface="Calibri" charset="0"/>
                <a:cs typeface="Calibri" charset="0"/>
              </a:rPr>
              <a:t>Examples </a:t>
            </a:r>
            <a:r>
              <a:rPr lang="en-US" dirty="0">
                <a:latin typeface="Calibri" charset="0"/>
                <a:ea typeface="Calibri" charset="0"/>
                <a:cs typeface="Calibri" charset="0"/>
              </a:rPr>
              <a:t>of Social Justice </a:t>
            </a:r>
            <a:r>
              <a:rPr lang="en-US" dirty="0" smtClean="0">
                <a:latin typeface="Calibri" charset="0"/>
                <a:ea typeface="Calibri" charset="0"/>
                <a:cs typeface="Calibri" charset="0"/>
              </a:rPr>
              <a:t>Activities</a:t>
            </a:r>
            <a:br>
              <a:rPr lang="en-US" dirty="0" smtClean="0">
                <a:latin typeface="Calibri" charset="0"/>
                <a:ea typeface="Calibri" charset="0"/>
                <a:cs typeface="Calibri" charset="0"/>
              </a:rPr>
            </a:br>
            <a:r>
              <a:rPr lang="en-US" dirty="0" smtClean="0">
                <a:latin typeface="Calibri" charset="0"/>
                <a:ea typeface="Calibri" charset="0"/>
                <a:cs typeface="Calibri" charset="0"/>
              </a:rPr>
              <a:t>     </a:t>
            </a:r>
            <a:r>
              <a:rPr lang="en-US" sz="2200" dirty="0" smtClean="0">
                <a:latin typeface="Calibri" charset="0"/>
                <a:ea typeface="Calibri" charset="0"/>
                <a:cs typeface="Calibri" charset="0"/>
              </a:rPr>
              <a:t>used in 3 sections of FRE 121 (Elementary French I), Fall 2015</a:t>
            </a:r>
            <a:br>
              <a:rPr lang="en-US" sz="2200" dirty="0" smtClean="0">
                <a:latin typeface="Calibri" charset="0"/>
                <a:ea typeface="Calibri" charset="0"/>
                <a:cs typeface="Calibri" charset="0"/>
              </a:rPr>
            </a:br>
            <a:r>
              <a:rPr lang="en-US" sz="2200" dirty="0" smtClean="0">
                <a:latin typeface="Calibri" charset="0"/>
                <a:ea typeface="Calibri" charset="0"/>
                <a:cs typeface="Calibri" charset="0"/>
              </a:rPr>
              <a:t>      with the textbook </a:t>
            </a:r>
            <a:r>
              <a:rPr lang="en-US" sz="2200" i="1" dirty="0" smtClean="0">
                <a:latin typeface="Calibri" charset="0"/>
                <a:ea typeface="Calibri" charset="0"/>
                <a:cs typeface="Calibri" charset="0"/>
              </a:rPr>
              <a:t>Points de </a:t>
            </a:r>
            <a:r>
              <a:rPr lang="en-US" sz="2200" i="1" dirty="0" err="1" smtClean="0">
                <a:latin typeface="Calibri" charset="0"/>
                <a:ea typeface="Calibri" charset="0"/>
                <a:cs typeface="Calibri" charset="0"/>
              </a:rPr>
              <a:t>départ</a:t>
            </a:r>
            <a:r>
              <a:rPr lang="en-US" sz="2200" i="1" dirty="0" smtClean="0">
                <a:latin typeface="Calibri" charset="0"/>
                <a:ea typeface="Calibri" charset="0"/>
                <a:cs typeface="Calibri" charset="0"/>
              </a:rPr>
              <a:t> </a:t>
            </a:r>
            <a:r>
              <a:rPr lang="en-US" sz="2200" dirty="0" smtClean="0">
                <a:latin typeface="Calibri" charset="0"/>
                <a:ea typeface="Calibri" charset="0"/>
                <a:cs typeface="Calibri" charset="0"/>
              </a:rPr>
              <a:t>by </a:t>
            </a:r>
            <a:r>
              <a:rPr lang="en-US" sz="2200" dirty="0" err="1" smtClean="0">
                <a:latin typeface="Calibri" charset="0"/>
                <a:ea typeface="Calibri" charset="0"/>
                <a:cs typeface="Calibri" charset="0"/>
              </a:rPr>
              <a:t>Scullen</a:t>
            </a:r>
            <a:r>
              <a:rPr lang="en-US" sz="2200" dirty="0" smtClean="0">
                <a:latin typeface="Calibri" charset="0"/>
                <a:ea typeface="Calibri" charset="0"/>
                <a:cs typeface="Calibri" charset="0"/>
              </a:rPr>
              <a:t>, Pons, &amp; </a:t>
            </a:r>
            <a:r>
              <a:rPr lang="en-US" sz="2200" dirty="0" err="1" smtClean="0">
                <a:latin typeface="Calibri" charset="0"/>
                <a:ea typeface="Calibri" charset="0"/>
                <a:cs typeface="Calibri" charset="0"/>
              </a:rPr>
              <a:t>Valdman</a:t>
            </a:r>
            <a:endParaRPr lang="en-US" sz="2200" dirty="0">
              <a:latin typeface="Calibri" charset="0"/>
              <a:ea typeface="Calibri" charset="0"/>
              <a:cs typeface="Calibri" charset="0"/>
            </a:endParaRPr>
          </a:p>
        </p:txBody>
      </p:sp>
      <p:pic>
        <p:nvPicPr>
          <p:cNvPr id="12" name="Picture 11" descr="elon log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882" y="5926232"/>
            <a:ext cx="3018118" cy="931768"/>
          </a:xfrm>
          <a:prstGeom prst="rect">
            <a:avLst/>
          </a:prstGeom>
        </p:spPr>
      </p:pic>
      <p:pic>
        <p:nvPicPr>
          <p:cNvPr id="13" name="Picture 12" descr="languages-bann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07376"/>
            <a:ext cx="6320118" cy="604047"/>
          </a:xfrm>
          <a:prstGeom prst="rect">
            <a:avLst/>
          </a:prstGeom>
        </p:spPr>
      </p:pic>
      <p:sp>
        <p:nvSpPr>
          <p:cNvPr id="2" name="Content Placeholder 1"/>
          <p:cNvSpPr>
            <a:spLocks noGrp="1"/>
          </p:cNvSpPr>
          <p:nvPr>
            <p:ph idx="1"/>
          </p:nvPr>
        </p:nvSpPr>
        <p:spPr>
          <a:xfrm>
            <a:off x="108488" y="2151727"/>
            <a:ext cx="8886100" cy="3970103"/>
          </a:xfrm>
        </p:spPr>
        <p:txBody>
          <a:bodyPr>
            <a:normAutofit fontScale="77500" lnSpcReduction="20000"/>
          </a:bodyPr>
          <a:lstStyle/>
          <a:p>
            <a:pPr lvl="2"/>
            <a:r>
              <a:rPr lang="en-US" sz="2900" i="1" dirty="0" smtClean="0">
                <a:latin typeface="Calibri" charset="0"/>
                <a:ea typeface="Calibri" charset="0"/>
                <a:cs typeface="Calibri" charset="0"/>
              </a:rPr>
              <a:t>Ideas for longer reflection assignments/research assignments:</a:t>
            </a:r>
          </a:p>
          <a:p>
            <a:pPr lvl="2"/>
            <a:r>
              <a:rPr lang="en-US" sz="2900" dirty="0" smtClean="0">
                <a:latin typeface="Calibri" charset="0"/>
                <a:ea typeface="Calibri" charset="0"/>
                <a:cs typeface="Calibri" charset="0"/>
              </a:rPr>
              <a:t>Hugo </a:t>
            </a:r>
            <a:r>
              <a:rPr lang="en-US" sz="2900" dirty="0">
                <a:latin typeface="Calibri" charset="0"/>
                <a:ea typeface="Calibri" charset="0"/>
                <a:cs typeface="Calibri" charset="0"/>
              </a:rPr>
              <a:t>attempted to convince his audience that the poor and the outcast are worth saving. In our society, is this belief commonly held? Why or why not? </a:t>
            </a:r>
          </a:p>
          <a:p>
            <a:pPr lvl="2"/>
            <a:r>
              <a:rPr lang="en-US" sz="2900" dirty="0">
                <a:latin typeface="Calibri" charset="0"/>
                <a:ea typeface="Calibri" charset="0"/>
                <a:cs typeface="Calibri" charset="0"/>
              </a:rPr>
              <a:t>Explore the conditions under which most common people worked in Hugo’s time. What kinds of factory conditions were they forced to endure? How do they differ from conditions workers deal with today? Explore the </a:t>
            </a:r>
            <a:r>
              <a:rPr lang="en-US" sz="2900" dirty="0" smtClean="0">
                <a:latin typeface="Calibri" charset="0"/>
                <a:ea typeface="Calibri" charset="0"/>
                <a:cs typeface="Calibri" charset="0"/>
              </a:rPr>
              <a:t>influences </a:t>
            </a:r>
            <a:r>
              <a:rPr lang="en-US" sz="2900" dirty="0">
                <a:latin typeface="Calibri" charset="0"/>
                <a:ea typeface="Calibri" charset="0"/>
                <a:cs typeface="Calibri" charset="0"/>
              </a:rPr>
              <a:t>of unions, child </a:t>
            </a:r>
            <a:r>
              <a:rPr lang="en-US" sz="2900" dirty="0" smtClean="0">
                <a:latin typeface="Calibri" charset="0"/>
                <a:ea typeface="Calibri" charset="0"/>
                <a:cs typeface="Calibri" charset="0"/>
              </a:rPr>
              <a:t>labor </a:t>
            </a:r>
            <a:r>
              <a:rPr lang="en-US" sz="2900" dirty="0">
                <a:latin typeface="Calibri" charset="0"/>
                <a:ea typeface="Calibri" charset="0"/>
                <a:cs typeface="Calibri" charset="0"/>
              </a:rPr>
              <a:t>laws, environmental protection laws.</a:t>
            </a:r>
          </a:p>
          <a:p>
            <a:pPr marL="342900" lvl="1" indent="-342900">
              <a:spcBef>
                <a:spcPts val="2000"/>
              </a:spcBef>
              <a:buClr>
                <a:schemeClr val="accent1"/>
              </a:buClr>
            </a:pPr>
            <a:r>
              <a:rPr lang="en-US" sz="2800" b="1" u="sng" dirty="0" smtClean="0">
                <a:latin typeface="Calibri" charset="0"/>
                <a:ea typeface="Calibri" charset="0"/>
                <a:cs typeface="Calibri" charset="0"/>
              </a:rPr>
              <a:t>Social Justice Categories</a:t>
            </a:r>
            <a:r>
              <a:rPr lang="en-US" sz="2800" b="1" u="sng" dirty="0">
                <a:latin typeface="Calibri" charset="0"/>
                <a:ea typeface="Calibri" charset="0"/>
                <a:cs typeface="Calibri" charset="0"/>
              </a:rPr>
              <a:t>:</a:t>
            </a:r>
            <a:r>
              <a:rPr lang="en-US" sz="2800" dirty="0">
                <a:latin typeface="Calibri" charset="0"/>
                <a:ea typeface="Calibri" charset="0"/>
                <a:cs typeface="Calibri" charset="0"/>
              </a:rPr>
              <a:t> problem posing, text analysis, rights and policy investigation, reflection </a:t>
            </a:r>
          </a:p>
          <a:p>
            <a:endParaRPr lang="en-US" sz="2400" dirty="0"/>
          </a:p>
        </p:txBody>
      </p:sp>
      <p:pic>
        <p:nvPicPr>
          <p:cNvPr id="6" name="Picture 5"/>
          <p:cNvPicPr/>
          <p:nvPr/>
        </p:nvPicPr>
        <p:blipFill>
          <a:blip r:embed="rId5">
            <a:extLst>
              <a:ext uri="{28A0092B-C50C-407E-A947-70E740481C1C}">
                <a14:useLocalDpi xmlns:a14="http://schemas.microsoft.com/office/drawing/2010/main" val="0"/>
              </a:ext>
            </a:extLst>
          </a:blip>
          <a:stretch>
            <a:fillRect/>
          </a:stretch>
        </p:blipFill>
        <p:spPr>
          <a:xfrm>
            <a:off x="412625" y="412947"/>
            <a:ext cx="1075212" cy="1361010"/>
          </a:xfrm>
          <a:prstGeom prst="rect">
            <a:avLst/>
          </a:prstGeom>
        </p:spPr>
      </p:pic>
    </p:spTree>
    <p:extLst>
      <p:ext uri="{BB962C8B-B14F-4D97-AF65-F5344CB8AC3E}">
        <p14:creationId xmlns:p14="http://schemas.microsoft.com/office/powerpoint/2010/main" val="95272286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8792" y="343647"/>
            <a:ext cx="8715796" cy="1499611"/>
          </a:xfrm>
        </p:spPr>
        <p:txBody>
          <a:bodyPr>
            <a:normAutofit fontScale="90000"/>
          </a:bodyPr>
          <a:lstStyle/>
          <a:p>
            <a:r>
              <a:rPr lang="en-US" dirty="0">
                <a:latin typeface="Calibri"/>
                <a:cs typeface="Calibri"/>
              </a:rPr>
              <a:t> </a:t>
            </a:r>
            <a:r>
              <a:rPr lang="en-US" dirty="0" smtClean="0">
                <a:latin typeface="Calibri"/>
                <a:cs typeface="Calibri"/>
              </a:rPr>
              <a:t>       </a:t>
            </a:r>
            <a:r>
              <a:rPr lang="en-US" dirty="0" smtClean="0">
                <a:latin typeface="Calibri" charset="0"/>
                <a:ea typeface="Calibri" charset="0"/>
                <a:cs typeface="Calibri" charset="0"/>
              </a:rPr>
              <a:t>Examples </a:t>
            </a:r>
            <a:r>
              <a:rPr lang="en-US" dirty="0">
                <a:latin typeface="Calibri" charset="0"/>
                <a:ea typeface="Calibri" charset="0"/>
                <a:cs typeface="Calibri" charset="0"/>
              </a:rPr>
              <a:t>of Social Justice </a:t>
            </a:r>
            <a:r>
              <a:rPr lang="en-US" dirty="0" smtClean="0">
                <a:latin typeface="Calibri" charset="0"/>
                <a:ea typeface="Calibri" charset="0"/>
                <a:cs typeface="Calibri" charset="0"/>
              </a:rPr>
              <a:t>Activities</a:t>
            </a:r>
            <a:br>
              <a:rPr lang="en-US" dirty="0" smtClean="0">
                <a:latin typeface="Calibri" charset="0"/>
                <a:ea typeface="Calibri" charset="0"/>
                <a:cs typeface="Calibri" charset="0"/>
              </a:rPr>
            </a:br>
            <a:r>
              <a:rPr lang="en-US" dirty="0" smtClean="0">
                <a:latin typeface="Calibri" charset="0"/>
                <a:ea typeface="Calibri" charset="0"/>
                <a:cs typeface="Calibri" charset="0"/>
              </a:rPr>
              <a:t>      </a:t>
            </a:r>
            <a:r>
              <a:rPr lang="en-US" sz="2200" dirty="0" smtClean="0">
                <a:latin typeface="Calibri" charset="0"/>
                <a:ea typeface="Calibri" charset="0"/>
                <a:cs typeface="Calibri" charset="0"/>
              </a:rPr>
              <a:t>used in 3 sections of FRE 121 (Elementary French I), Fall 2015</a:t>
            </a:r>
            <a:br>
              <a:rPr lang="en-US" sz="2200" dirty="0" smtClean="0">
                <a:latin typeface="Calibri" charset="0"/>
                <a:ea typeface="Calibri" charset="0"/>
                <a:cs typeface="Calibri" charset="0"/>
              </a:rPr>
            </a:br>
            <a:r>
              <a:rPr lang="en-US" sz="2200" dirty="0" smtClean="0">
                <a:latin typeface="Calibri" charset="0"/>
                <a:ea typeface="Calibri" charset="0"/>
                <a:cs typeface="Calibri" charset="0"/>
              </a:rPr>
              <a:t>        with the textbook </a:t>
            </a:r>
            <a:r>
              <a:rPr lang="en-US" sz="2200" i="1" dirty="0" smtClean="0">
                <a:latin typeface="Calibri" charset="0"/>
                <a:ea typeface="Calibri" charset="0"/>
                <a:cs typeface="Calibri" charset="0"/>
              </a:rPr>
              <a:t>Points de </a:t>
            </a:r>
            <a:r>
              <a:rPr lang="en-US" sz="2200" i="1" dirty="0" err="1" smtClean="0">
                <a:latin typeface="Calibri" charset="0"/>
                <a:ea typeface="Calibri" charset="0"/>
                <a:cs typeface="Calibri" charset="0"/>
              </a:rPr>
              <a:t>départ</a:t>
            </a:r>
            <a:r>
              <a:rPr lang="en-US" sz="2200" i="1" dirty="0" smtClean="0">
                <a:latin typeface="Calibri" charset="0"/>
                <a:ea typeface="Calibri" charset="0"/>
                <a:cs typeface="Calibri" charset="0"/>
              </a:rPr>
              <a:t> </a:t>
            </a:r>
            <a:r>
              <a:rPr lang="en-US" sz="2200" dirty="0" smtClean="0">
                <a:latin typeface="Calibri" charset="0"/>
                <a:ea typeface="Calibri" charset="0"/>
                <a:cs typeface="Calibri" charset="0"/>
              </a:rPr>
              <a:t>by </a:t>
            </a:r>
            <a:r>
              <a:rPr lang="en-US" sz="2200" dirty="0" err="1" smtClean="0">
                <a:latin typeface="Calibri" charset="0"/>
                <a:ea typeface="Calibri" charset="0"/>
                <a:cs typeface="Calibri" charset="0"/>
              </a:rPr>
              <a:t>Scullen</a:t>
            </a:r>
            <a:r>
              <a:rPr lang="en-US" sz="2200" dirty="0" smtClean="0">
                <a:latin typeface="Calibri" charset="0"/>
                <a:ea typeface="Calibri" charset="0"/>
                <a:cs typeface="Calibri" charset="0"/>
              </a:rPr>
              <a:t>, Pons, &amp; </a:t>
            </a:r>
            <a:r>
              <a:rPr lang="en-US" sz="2200" dirty="0" err="1" smtClean="0">
                <a:latin typeface="Calibri" charset="0"/>
                <a:ea typeface="Calibri" charset="0"/>
                <a:cs typeface="Calibri" charset="0"/>
              </a:rPr>
              <a:t>Valdman</a:t>
            </a:r>
            <a:endParaRPr lang="en-US" sz="2200" dirty="0">
              <a:latin typeface="Calibri" charset="0"/>
              <a:ea typeface="Calibri" charset="0"/>
              <a:cs typeface="Calibri" charset="0"/>
            </a:endParaRPr>
          </a:p>
        </p:txBody>
      </p:sp>
      <p:pic>
        <p:nvPicPr>
          <p:cNvPr id="12" name="Picture 11" descr="elon log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882" y="5926232"/>
            <a:ext cx="3018118" cy="931768"/>
          </a:xfrm>
          <a:prstGeom prst="rect">
            <a:avLst/>
          </a:prstGeom>
        </p:spPr>
      </p:pic>
      <p:pic>
        <p:nvPicPr>
          <p:cNvPr id="13" name="Picture 12" descr="languages-bann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07376"/>
            <a:ext cx="6320118" cy="604047"/>
          </a:xfrm>
          <a:prstGeom prst="rect">
            <a:avLst/>
          </a:prstGeom>
        </p:spPr>
      </p:pic>
      <p:sp>
        <p:nvSpPr>
          <p:cNvPr id="2" name="Content Placeholder 1"/>
          <p:cNvSpPr>
            <a:spLocks noGrp="1"/>
          </p:cNvSpPr>
          <p:nvPr>
            <p:ph idx="1"/>
          </p:nvPr>
        </p:nvSpPr>
        <p:spPr>
          <a:xfrm>
            <a:off x="108488" y="2557220"/>
            <a:ext cx="8886100" cy="3564610"/>
          </a:xfrm>
        </p:spPr>
        <p:txBody>
          <a:bodyPr>
            <a:normAutofit/>
          </a:bodyPr>
          <a:lstStyle/>
          <a:p>
            <a:r>
              <a:rPr lang="en-US" sz="2400" i="1" dirty="0" err="1">
                <a:latin typeface="Calibri" charset="0"/>
                <a:ea typeface="Calibri" charset="0"/>
                <a:cs typeface="Calibri" charset="0"/>
              </a:rPr>
              <a:t>Chapitre</a:t>
            </a:r>
            <a:r>
              <a:rPr lang="en-US" sz="2400" i="1" dirty="0">
                <a:latin typeface="Calibri" charset="0"/>
                <a:ea typeface="Calibri" charset="0"/>
                <a:cs typeface="Calibri" charset="0"/>
              </a:rPr>
              <a:t> 3: </a:t>
            </a:r>
            <a:r>
              <a:rPr lang="en-US" sz="2400" dirty="0">
                <a:latin typeface="Calibri" charset="0"/>
                <a:ea typeface="Calibri" charset="0"/>
                <a:cs typeface="Calibri" charset="0"/>
              </a:rPr>
              <a:t>Daily routines, places and fashion</a:t>
            </a:r>
          </a:p>
          <a:p>
            <a:pPr lvl="1"/>
            <a:r>
              <a:rPr lang="en-US" sz="2400" i="1" dirty="0">
                <a:latin typeface="Calibri" charset="0"/>
                <a:ea typeface="Calibri" charset="0"/>
                <a:cs typeface="Calibri" charset="0"/>
              </a:rPr>
              <a:t>Paris, je </a:t>
            </a:r>
            <a:r>
              <a:rPr lang="en-US" sz="2400" i="1" dirty="0" err="1">
                <a:latin typeface="Calibri" charset="0"/>
                <a:ea typeface="Calibri" charset="0"/>
                <a:cs typeface="Calibri" charset="0"/>
              </a:rPr>
              <a:t>t’aime</a:t>
            </a:r>
            <a:r>
              <a:rPr lang="en-US" sz="2400" i="1" dirty="0">
                <a:latin typeface="Calibri" charset="0"/>
                <a:ea typeface="Calibri" charset="0"/>
                <a:cs typeface="Calibri" charset="0"/>
              </a:rPr>
              <a:t> </a:t>
            </a:r>
            <a:r>
              <a:rPr lang="en-US" sz="2400" dirty="0">
                <a:latin typeface="Calibri" charset="0"/>
                <a:ea typeface="Calibri" charset="0"/>
                <a:cs typeface="Calibri" charset="0"/>
              </a:rPr>
              <a:t>vignette viewings, </a:t>
            </a:r>
            <a:r>
              <a:rPr lang="en-US" sz="2400" i="1" dirty="0">
                <a:latin typeface="Calibri" charset="0"/>
                <a:ea typeface="Calibri" charset="0"/>
                <a:cs typeface="Calibri" charset="0"/>
              </a:rPr>
              <a:t>Stuff Parisians Like </a:t>
            </a:r>
            <a:r>
              <a:rPr lang="en-US" sz="2400" dirty="0">
                <a:latin typeface="Calibri" charset="0"/>
                <a:ea typeface="Calibri" charset="0"/>
                <a:cs typeface="Calibri" charset="0"/>
              </a:rPr>
              <a:t>vignette readings, intro to the headscarf ban in public schools in France, the burqa ban in France, race and ethnicity in France. Discussion in English.  </a:t>
            </a:r>
            <a:endParaRPr lang="en-US" sz="2400" dirty="0" smtClean="0">
              <a:latin typeface="Calibri" charset="0"/>
              <a:ea typeface="Calibri" charset="0"/>
              <a:cs typeface="Calibri" charset="0"/>
            </a:endParaRPr>
          </a:p>
          <a:p>
            <a:pPr lvl="1"/>
            <a:r>
              <a:rPr lang="en-US" sz="2400" b="1" u="sng" dirty="0" smtClean="0">
                <a:latin typeface="Calibri" charset="0"/>
                <a:ea typeface="Calibri" charset="0"/>
                <a:cs typeface="Calibri" charset="0"/>
              </a:rPr>
              <a:t>Social Justice Categories</a:t>
            </a:r>
            <a:r>
              <a:rPr lang="en-US" sz="2400" dirty="0">
                <a:latin typeface="Calibri" charset="0"/>
                <a:ea typeface="Calibri" charset="0"/>
                <a:cs typeface="Calibri" charset="0"/>
              </a:rPr>
              <a:t>: Problem-posing, textual analysis, rights and policy investigation, reflective</a:t>
            </a:r>
          </a:p>
          <a:p>
            <a:endParaRPr lang="en-US" sz="2400" dirty="0"/>
          </a:p>
        </p:txBody>
      </p:sp>
      <p:pic>
        <p:nvPicPr>
          <p:cNvPr id="6" name="Picture 5"/>
          <p:cNvPicPr/>
          <p:nvPr/>
        </p:nvPicPr>
        <p:blipFill>
          <a:blip r:embed="rId5">
            <a:extLst>
              <a:ext uri="{28A0092B-C50C-407E-A947-70E740481C1C}">
                <a14:useLocalDpi xmlns:a14="http://schemas.microsoft.com/office/drawing/2010/main" val="0"/>
              </a:ext>
            </a:extLst>
          </a:blip>
          <a:stretch>
            <a:fillRect/>
          </a:stretch>
        </p:blipFill>
        <p:spPr>
          <a:xfrm>
            <a:off x="412625" y="412947"/>
            <a:ext cx="1075212" cy="1361010"/>
          </a:xfrm>
          <a:prstGeom prst="rect">
            <a:avLst/>
          </a:prstGeom>
        </p:spPr>
      </p:pic>
    </p:spTree>
    <p:extLst>
      <p:ext uri="{BB962C8B-B14F-4D97-AF65-F5344CB8AC3E}">
        <p14:creationId xmlns:p14="http://schemas.microsoft.com/office/powerpoint/2010/main" val="61431833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304800" y="157480"/>
            <a:ext cx="8458200" cy="1341120"/>
          </a:xfrm>
        </p:spPr>
        <p:txBody>
          <a:bodyPr>
            <a:normAutofit fontScale="90000"/>
          </a:bodyPr>
          <a:lstStyle>
            <a:extLst/>
          </a:lstStyle>
          <a:p>
            <a:r>
              <a:rPr lang="en-US" dirty="0" smtClean="0">
                <a:latin typeface="Calibri" charset="0"/>
                <a:ea typeface="Calibri" charset="0"/>
                <a:cs typeface="Calibri" charset="0"/>
              </a:rPr>
              <a:t>le </a:t>
            </a:r>
            <a:r>
              <a:rPr lang="en-US" dirty="0" err="1" smtClean="0">
                <a:latin typeface="Calibri" charset="0"/>
                <a:ea typeface="Calibri" charset="0"/>
                <a:cs typeface="Calibri" charset="0"/>
              </a:rPr>
              <a:t>mercredi</a:t>
            </a:r>
            <a:r>
              <a:rPr lang="en-US" dirty="0" smtClean="0">
                <a:latin typeface="Calibri" charset="0"/>
                <a:ea typeface="Calibri" charset="0"/>
                <a:cs typeface="Calibri" charset="0"/>
              </a:rPr>
              <a:t> 14 et le </a:t>
            </a:r>
            <a:r>
              <a:rPr lang="en-US" dirty="0" err="1" smtClean="0">
                <a:latin typeface="Calibri" charset="0"/>
                <a:ea typeface="Calibri" charset="0"/>
                <a:cs typeface="Calibri" charset="0"/>
              </a:rPr>
              <a:t>vendredi</a:t>
            </a:r>
            <a:r>
              <a:rPr lang="en-US" dirty="0">
                <a:latin typeface="Calibri" charset="0"/>
                <a:ea typeface="Calibri" charset="0"/>
                <a:cs typeface="Calibri" charset="0"/>
              </a:rPr>
              <a:t> </a:t>
            </a:r>
            <a:r>
              <a:rPr lang="en-US" dirty="0" smtClean="0">
                <a:latin typeface="Calibri" charset="0"/>
                <a:ea typeface="Calibri" charset="0"/>
                <a:cs typeface="Calibri" charset="0"/>
              </a:rPr>
              <a:t>16 </a:t>
            </a:r>
            <a:r>
              <a:rPr lang="en-US" dirty="0" err="1" smtClean="0">
                <a:latin typeface="Calibri" charset="0"/>
                <a:ea typeface="Calibri" charset="0"/>
                <a:cs typeface="Calibri" charset="0"/>
              </a:rPr>
              <a:t>octobre</a:t>
            </a:r>
            <a:r>
              <a:rPr lang="en-US" dirty="0" smtClean="0">
                <a:latin typeface="Calibri" charset="0"/>
                <a:ea typeface="Calibri" charset="0"/>
                <a:cs typeface="Calibri" charset="0"/>
              </a:rPr>
              <a:t>,</a:t>
            </a:r>
            <a:br>
              <a:rPr lang="en-US" dirty="0" smtClean="0">
                <a:latin typeface="Calibri" charset="0"/>
                <a:ea typeface="Calibri" charset="0"/>
                <a:cs typeface="Calibri" charset="0"/>
              </a:rPr>
            </a:br>
            <a:r>
              <a:rPr lang="en-US" dirty="0" smtClean="0">
                <a:latin typeface="Calibri" charset="0"/>
                <a:ea typeface="Calibri" charset="0"/>
                <a:cs typeface="Calibri" charset="0"/>
              </a:rPr>
              <a:t>nous </a:t>
            </a:r>
            <a:r>
              <a:rPr lang="en-US" dirty="0" err="1" smtClean="0">
                <a:latin typeface="Calibri" charset="0"/>
                <a:ea typeface="Calibri" charset="0"/>
                <a:cs typeface="Calibri" charset="0"/>
              </a:rPr>
              <a:t>allons</a:t>
            </a:r>
            <a:r>
              <a:rPr lang="en-US" dirty="0" smtClean="0">
                <a:latin typeface="Calibri" charset="0"/>
                <a:ea typeface="Calibri" charset="0"/>
                <a:cs typeface="Calibri" charset="0"/>
              </a:rPr>
              <a:t>…</a:t>
            </a:r>
            <a:endParaRPr lang="en-US" sz="2700" dirty="0">
              <a:latin typeface="Calibri" charset="0"/>
              <a:ea typeface="Calibri" charset="0"/>
              <a:cs typeface="Calibri" charset="0"/>
            </a:endParaRPr>
          </a:p>
        </p:txBody>
      </p:sp>
      <p:sp>
        <p:nvSpPr>
          <p:cNvPr id="2" name="Content Placeholder 1"/>
          <p:cNvSpPr>
            <a:spLocks noGrp="1"/>
          </p:cNvSpPr>
          <p:nvPr>
            <p:ph sz="quarter" idx="13"/>
          </p:nvPr>
        </p:nvSpPr>
        <p:spPr>
          <a:xfrm>
            <a:off x="609600" y="1803400"/>
            <a:ext cx="8153400" cy="4775200"/>
          </a:xfrm>
        </p:spPr>
        <p:txBody>
          <a:bodyPr>
            <a:normAutofit/>
          </a:bodyPr>
          <a:lstStyle/>
          <a:p>
            <a:r>
              <a:rPr lang="en-US" dirty="0" err="1" smtClean="0">
                <a:latin typeface="Calibri" charset="0"/>
                <a:ea typeface="Calibri" charset="0"/>
                <a:cs typeface="Calibri" charset="0"/>
              </a:rPr>
              <a:t>Prononcer</a:t>
            </a:r>
            <a:r>
              <a:rPr lang="en-US" dirty="0" smtClean="0">
                <a:latin typeface="Calibri" charset="0"/>
                <a:ea typeface="Calibri" charset="0"/>
                <a:cs typeface="Calibri" charset="0"/>
              </a:rPr>
              <a:t> le </a:t>
            </a:r>
            <a:r>
              <a:rPr lang="en-US" dirty="0" err="1" smtClean="0">
                <a:latin typeface="Calibri" charset="0"/>
                <a:ea typeface="Calibri" charset="0"/>
                <a:cs typeface="Calibri" charset="0"/>
              </a:rPr>
              <a:t>vocabulaire</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sur</a:t>
            </a:r>
            <a:r>
              <a:rPr lang="en-US" dirty="0" smtClean="0">
                <a:latin typeface="Calibri" charset="0"/>
                <a:ea typeface="Calibri" charset="0"/>
                <a:cs typeface="Calibri" charset="0"/>
              </a:rPr>
              <a:t> les </a:t>
            </a:r>
            <a:r>
              <a:rPr lang="en-US" dirty="0" err="1" smtClean="0">
                <a:latin typeface="Calibri" charset="0"/>
                <a:ea typeface="Calibri" charset="0"/>
                <a:cs typeface="Calibri" charset="0"/>
              </a:rPr>
              <a:t>vêtements</a:t>
            </a:r>
            <a:endParaRPr lang="en-US" dirty="0" smtClean="0">
              <a:latin typeface="Calibri" charset="0"/>
              <a:ea typeface="Calibri" charset="0"/>
              <a:cs typeface="Calibri" charset="0"/>
            </a:endParaRPr>
          </a:p>
          <a:p>
            <a:r>
              <a:rPr lang="en-US" dirty="0" smtClean="0">
                <a:latin typeface="Calibri" charset="0"/>
                <a:ea typeface="Calibri" charset="0"/>
                <a:cs typeface="Calibri" charset="0"/>
              </a:rPr>
              <a:t>Faire des compliments </a:t>
            </a:r>
            <a:r>
              <a:rPr lang="en-US" dirty="0" err="1" smtClean="0">
                <a:latin typeface="Calibri" charset="0"/>
                <a:ea typeface="Calibri" charset="0"/>
                <a:cs typeface="Calibri" charset="0"/>
              </a:rPr>
              <a:t>sur</a:t>
            </a:r>
            <a:r>
              <a:rPr lang="en-US" dirty="0" smtClean="0">
                <a:latin typeface="Calibri" charset="0"/>
                <a:ea typeface="Calibri" charset="0"/>
                <a:cs typeface="Calibri" charset="0"/>
              </a:rPr>
              <a:t> les </a:t>
            </a:r>
            <a:r>
              <a:rPr lang="en-US" dirty="0" err="1" smtClean="0">
                <a:latin typeface="Calibri" charset="0"/>
                <a:ea typeface="Calibri" charset="0"/>
                <a:cs typeface="Calibri" charset="0"/>
              </a:rPr>
              <a:t>vêtements</a:t>
            </a:r>
            <a:endParaRPr lang="en-US" dirty="0" smtClean="0">
              <a:latin typeface="Calibri" charset="0"/>
              <a:ea typeface="Calibri" charset="0"/>
              <a:cs typeface="Calibri" charset="0"/>
            </a:endParaRPr>
          </a:p>
          <a:p>
            <a:r>
              <a:rPr lang="en-US" dirty="0" err="1" smtClean="0">
                <a:latin typeface="Calibri" charset="0"/>
                <a:ea typeface="Calibri" charset="0"/>
                <a:cs typeface="Calibri" charset="0"/>
              </a:rPr>
              <a:t>Discuter</a:t>
            </a:r>
            <a:r>
              <a:rPr lang="en-US" dirty="0" smtClean="0">
                <a:latin typeface="Calibri" charset="0"/>
                <a:ea typeface="Calibri" charset="0"/>
                <a:cs typeface="Calibri" charset="0"/>
              </a:rPr>
              <a:t> les vignettes de </a:t>
            </a:r>
            <a:r>
              <a:rPr lang="en-US" i="1" dirty="0" smtClean="0">
                <a:latin typeface="Calibri" charset="0"/>
                <a:ea typeface="Calibri" charset="0"/>
                <a:cs typeface="Calibri" charset="0"/>
              </a:rPr>
              <a:t>Stuff Parisians Like</a:t>
            </a:r>
          </a:p>
          <a:p>
            <a:r>
              <a:rPr lang="en-US" dirty="0" smtClean="0">
                <a:latin typeface="Calibri" charset="0"/>
                <a:ea typeface="Calibri" charset="0"/>
                <a:cs typeface="Calibri" charset="0"/>
              </a:rPr>
              <a:t>Faire un </a:t>
            </a:r>
            <a:r>
              <a:rPr lang="en-US" dirty="0" err="1" smtClean="0">
                <a:latin typeface="Calibri" charset="0"/>
                <a:ea typeface="Calibri" charset="0"/>
                <a:cs typeface="Calibri" charset="0"/>
              </a:rPr>
              <a:t>défilé</a:t>
            </a:r>
            <a:r>
              <a:rPr lang="en-US" dirty="0" smtClean="0">
                <a:latin typeface="Calibri" charset="0"/>
                <a:ea typeface="Calibri" charset="0"/>
                <a:cs typeface="Calibri" charset="0"/>
              </a:rPr>
              <a:t> de mode (fashion show!)</a:t>
            </a:r>
          </a:p>
          <a:p>
            <a:r>
              <a:rPr lang="en-US" dirty="0" err="1" smtClean="0">
                <a:latin typeface="Calibri" charset="0"/>
                <a:ea typeface="Calibri" charset="0"/>
                <a:cs typeface="Calibri" charset="0"/>
              </a:rPr>
              <a:t>Regarder</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quelques</a:t>
            </a:r>
            <a:r>
              <a:rPr lang="en-US" dirty="0" smtClean="0">
                <a:latin typeface="Calibri" charset="0"/>
                <a:ea typeface="Calibri" charset="0"/>
                <a:cs typeface="Calibri" charset="0"/>
              </a:rPr>
              <a:t> vignettes du film </a:t>
            </a:r>
            <a:r>
              <a:rPr lang="en-US" i="1" dirty="0" smtClean="0">
                <a:latin typeface="Calibri" charset="0"/>
                <a:ea typeface="Calibri" charset="0"/>
                <a:cs typeface="Calibri" charset="0"/>
              </a:rPr>
              <a:t>Paris, je </a:t>
            </a:r>
            <a:r>
              <a:rPr lang="en-US" i="1" dirty="0" err="1" smtClean="0">
                <a:latin typeface="Calibri" charset="0"/>
                <a:ea typeface="Calibri" charset="0"/>
                <a:cs typeface="Calibri" charset="0"/>
              </a:rPr>
              <a:t>t’aime</a:t>
            </a:r>
            <a:endParaRPr lang="en-US" i="1" dirty="0" smtClean="0">
              <a:latin typeface="Calibri" charset="0"/>
              <a:ea typeface="Calibri" charset="0"/>
              <a:cs typeface="Calibri" charset="0"/>
            </a:endParaRPr>
          </a:p>
          <a:p>
            <a:r>
              <a:rPr lang="en-US" dirty="0" err="1" smtClean="0">
                <a:latin typeface="Calibri" charset="0"/>
                <a:ea typeface="Calibri" charset="0"/>
                <a:cs typeface="Calibri" charset="0"/>
              </a:rPr>
              <a:t>Discuter</a:t>
            </a:r>
            <a:r>
              <a:rPr lang="en-US" dirty="0" smtClean="0">
                <a:latin typeface="Calibri" charset="0"/>
                <a:ea typeface="Calibri" charset="0"/>
                <a:cs typeface="Calibri" charset="0"/>
              </a:rPr>
              <a:t> le voile (veil) en France</a:t>
            </a:r>
          </a:p>
          <a:p>
            <a:r>
              <a:rPr lang="en-US" dirty="0" err="1" smtClean="0">
                <a:latin typeface="Calibri" charset="0"/>
                <a:ea typeface="Calibri" charset="0"/>
                <a:cs typeface="Calibri" charset="0"/>
              </a:rPr>
              <a:t>Rechercher</a:t>
            </a:r>
            <a:r>
              <a:rPr lang="en-US" dirty="0" smtClean="0">
                <a:latin typeface="Calibri" charset="0"/>
                <a:ea typeface="Calibri" charset="0"/>
                <a:cs typeface="Calibri" charset="0"/>
              </a:rPr>
              <a:t> (research) </a:t>
            </a:r>
            <a:r>
              <a:rPr lang="en-US" dirty="0" err="1" smtClean="0">
                <a:latin typeface="Calibri" charset="0"/>
                <a:ea typeface="Calibri" charset="0"/>
                <a:cs typeface="Calibri" charset="0"/>
              </a:rPr>
              <a:t>quelques</a:t>
            </a:r>
            <a:r>
              <a:rPr lang="en-US" dirty="0" smtClean="0">
                <a:latin typeface="Calibri" charset="0"/>
                <a:ea typeface="Calibri" charset="0"/>
                <a:cs typeface="Calibri" charset="0"/>
              </a:rPr>
              <a:t> figures </a:t>
            </a:r>
            <a:r>
              <a:rPr lang="en-US" dirty="0" err="1" smtClean="0">
                <a:latin typeface="Calibri" charset="0"/>
                <a:ea typeface="Calibri" charset="0"/>
                <a:cs typeface="Calibri" charset="0"/>
              </a:rPr>
              <a:t>importantes</a:t>
            </a:r>
            <a:r>
              <a:rPr lang="en-US" dirty="0" smtClean="0">
                <a:latin typeface="Calibri" charset="0"/>
                <a:ea typeface="Calibri" charset="0"/>
                <a:cs typeface="Calibri" charset="0"/>
              </a:rPr>
              <a:t> en France qui </a:t>
            </a:r>
            <a:r>
              <a:rPr lang="en-US" dirty="0" err="1" smtClean="0">
                <a:latin typeface="Calibri" charset="0"/>
                <a:ea typeface="Calibri" charset="0"/>
                <a:cs typeface="Calibri" charset="0"/>
              </a:rPr>
              <a:t>travaillent</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sur</a:t>
            </a:r>
            <a:r>
              <a:rPr lang="en-US" dirty="0" smtClean="0">
                <a:latin typeface="Calibri" charset="0"/>
                <a:ea typeface="Calibri" charset="0"/>
                <a:cs typeface="Calibri" charset="0"/>
              </a:rPr>
              <a:t> des causes </a:t>
            </a:r>
            <a:r>
              <a:rPr lang="en-US" dirty="0" err="1" smtClean="0">
                <a:latin typeface="Calibri" charset="0"/>
                <a:ea typeface="Calibri" charset="0"/>
                <a:cs typeface="Calibri" charset="0"/>
              </a:rPr>
              <a:t>diverses</a:t>
            </a:r>
            <a:r>
              <a:rPr lang="en-US" dirty="0" smtClean="0">
                <a:latin typeface="Calibri" charset="0"/>
                <a:ea typeface="Calibri" charset="0"/>
                <a:cs typeface="Calibri" charset="0"/>
              </a:rPr>
              <a:t> de la justice </a:t>
            </a:r>
            <a:r>
              <a:rPr lang="en-US" dirty="0" err="1" smtClean="0">
                <a:latin typeface="Calibri" charset="0"/>
                <a:ea typeface="Calibri" charset="0"/>
                <a:cs typeface="Calibri" charset="0"/>
              </a:rPr>
              <a:t>sociale</a:t>
            </a:r>
            <a:r>
              <a:rPr lang="en-US" dirty="0" smtClean="0">
                <a:latin typeface="Calibri" charset="0"/>
                <a:ea typeface="Calibri" charset="0"/>
                <a:cs typeface="Calibri" charset="0"/>
              </a:rPr>
              <a:t> </a:t>
            </a:r>
            <a:endParaRPr lang="en-US" dirty="0">
              <a:latin typeface="Calibri" charset="0"/>
              <a:ea typeface="Calibri" charset="0"/>
              <a:cs typeface="Calibri" charset="0"/>
            </a:endParaRPr>
          </a:p>
        </p:txBody>
      </p:sp>
    </p:spTree>
    <p:extLst>
      <p:ext uri="{BB962C8B-B14F-4D97-AF65-F5344CB8AC3E}">
        <p14:creationId xmlns:p14="http://schemas.microsoft.com/office/powerpoint/2010/main" val="12266530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425" y="1123856"/>
            <a:ext cx="5629276" cy="914400"/>
          </a:xfrm>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742950" y="243030"/>
            <a:ext cx="8243887" cy="6198366"/>
          </a:xfrm>
        </p:spPr>
      </p:pic>
    </p:spTree>
    <p:extLst>
      <p:ext uri="{BB962C8B-B14F-4D97-AF65-F5344CB8AC3E}">
        <p14:creationId xmlns:p14="http://schemas.microsoft.com/office/powerpoint/2010/main" val="212080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1613" y="1123856"/>
            <a:ext cx="6400800" cy="914400"/>
          </a:xfrm>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425310"/>
            <a:ext cx="9144000" cy="324657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4312"/>
            <a:ext cx="9144000" cy="1964352"/>
          </a:xfrm>
          <a:prstGeom prst="rect">
            <a:avLst/>
          </a:prstGeom>
        </p:spPr>
      </p:pic>
    </p:spTree>
    <p:extLst>
      <p:ext uri="{BB962C8B-B14F-4D97-AF65-F5344CB8AC3E}">
        <p14:creationId xmlns:p14="http://schemas.microsoft.com/office/powerpoint/2010/main" val="20727143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8792" y="343647"/>
            <a:ext cx="8715796" cy="1499611"/>
          </a:xfrm>
        </p:spPr>
        <p:txBody>
          <a:bodyPr>
            <a:normAutofit fontScale="90000"/>
          </a:bodyPr>
          <a:lstStyle/>
          <a:p>
            <a:r>
              <a:rPr lang="en-US" dirty="0">
                <a:latin typeface="Calibri"/>
                <a:cs typeface="Calibri"/>
              </a:rPr>
              <a:t> </a:t>
            </a:r>
            <a:r>
              <a:rPr lang="en-US" dirty="0" smtClean="0">
                <a:latin typeface="Calibri"/>
                <a:cs typeface="Calibri"/>
              </a:rPr>
              <a:t>      </a:t>
            </a:r>
            <a:r>
              <a:rPr lang="en-US" dirty="0" smtClean="0">
                <a:latin typeface="Calibri" charset="0"/>
                <a:ea typeface="Calibri" charset="0"/>
                <a:cs typeface="Calibri" charset="0"/>
              </a:rPr>
              <a:t>Examples </a:t>
            </a:r>
            <a:r>
              <a:rPr lang="en-US" dirty="0">
                <a:latin typeface="Calibri" charset="0"/>
                <a:ea typeface="Calibri" charset="0"/>
                <a:cs typeface="Calibri" charset="0"/>
              </a:rPr>
              <a:t>of Social Justice </a:t>
            </a:r>
            <a:r>
              <a:rPr lang="en-US" dirty="0" smtClean="0">
                <a:latin typeface="Calibri" charset="0"/>
                <a:ea typeface="Calibri" charset="0"/>
                <a:cs typeface="Calibri" charset="0"/>
              </a:rPr>
              <a:t>Activities</a:t>
            </a:r>
            <a:br>
              <a:rPr lang="en-US" dirty="0" smtClean="0">
                <a:latin typeface="Calibri" charset="0"/>
                <a:ea typeface="Calibri" charset="0"/>
                <a:cs typeface="Calibri" charset="0"/>
              </a:rPr>
            </a:br>
            <a:r>
              <a:rPr lang="en-US" dirty="0" smtClean="0">
                <a:latin typeface="Calibri" charset="0"/>
                <a:ea typeface="Calibri" charset="0"/>
                <a:cs typeface="Calibri" charset="0"/>
              </a:rPr>
              <a:t>     </a:t>
            </a:r>
            <a:r>
              <a:rPr lang="en-US" sz="2200" dirty="0" smtClean="0">
                <a:latin typeface="Calibri" charset="0"/>
                <a:ea typeface="Calibri" charset="0"/>
                <a:cs typeface="Calibri" charset="0"/>
              </a:rPr>
              <a:t>used in 3 sections of FRE 121 (Elementary French I), Fall 2015</a:t>
            </a:r>
            <a:br>
              <a:rPr lang="en-US" sz="2200" dirty="0" smtClean="0">
                <a:latin typeface="Calibri" charset="0"/>
                <a:ea typeface="Calibri" charset="0"/>
                <a:cs typeface="Calibri" charset="0"/>
              </a:rPr>
            </a:br>
            <a:r>
              <a:rPr lang="en-US" sz="2200" dirty="0" smtClean="0">
                <a:latin typeface="Calibri" charset="0"/>
                <a:ea typeface="Calibri" charset="0"/>
                <a:cs typeface="Calibri" charset="0"/>
              </a:rPr>
              <a:t>     with the textbook </a:t>
            </a:r>
            <a:r>
              <a:rPr lang="en-US" sz="2200" i="1" dirty="0" smtClean="0">
                <a:latin typeface="Calibri" charset="0"/>
                <a:ea typeface="Calibri" charset="0"/>
                <a:cs typeface="Calibri" charset="0"/>
              </a:rPr>
              <a:t>Points de </a:t>
            </a:r>
            <a:r>
              <a:rPr lang="en-US" sz="2200" i="1" dirty="0" err="1" smtClean="0">
                <a:latin typeface="Calibri" charset="0"/>
                <a:ea typeface="Calibri" charset="0"/>
                <a:cs typeface="Calibri" charset="0"/>
              </a:rPr>
              <a:t>départ</a:t>
            </a:r>
            <a:r>
              <a:rPr lang="en-US" sz="2200" i="1" dirty="0" smtClean="0">
                <a:latin typeface="Calibri" charset="0"/>
                <a:ea typeface="Calibri" charset="0"/>
                <a:cs typeface="Calibri" charset="0"/>
              </a:rPr>
              <a:t> </a:t>
            </a:r>
            <a:r>
              <a:rPr lang="en-US" sz="2200" dirty="0" smtClean="0">
                <a:latin typeface="Calibri" charset="0"/>
                <a:ea typeface="Calibri" charset="0"/>
                <a:cs typeface="Calibri" charset="0"/>
              </a:rPr>
              <a:t>by </a:t>
            </a:r>
            <a:r>
              <a:rPr lang="en-US" sz="2200" dirty="0" err="1" smtClean="0">
                <a:latin typeface="Calibri" charset="0"/>
                <a:ea typeface="Calibri" charset="0"/>
                <a:cs typeface="Calibri" charset="0"/>
              </a:rPr>
              <a:t>Scullen</a:t>
            </a:r>
            <a:r>
              <a:rPr lang="en-US" sz="2200" dirty="0" smtClean="0">
                <a:latin typeface="Calibri" charset="0"/>
                <a:ea typeface="Calibri" charset="0"/>
                <a:cs typeface="Calibri" charset="0"/>
              </a:rPr>
              <a:t>, Pons, &amp; </a:t>
            </a:r>
            <a:r>
              <a:rPr lang="en-US" sz="2200" dirty="0" err="1" smtClean="0">
                <a:latin typeface="Calibri" charset="0"/>
                <a:ea typeface="Calibri" charset="0"/>
                <a:cs typeface="Calibri" charset="0"/>
              </a:rPr>
              <a:t>Valdman</a:t>
            </a:r>
            <a:endParaRPr lang="en-US" sz="2200" dirty="0">
              <a:latin typeface="Calibri" charset="0"/>
              <a:ea typeface="Calibri" charset="0"/>
              <a:cs typeface="Calibri" charset="0"/>
            </a:endParaRPr>
          </a:p>
        </p:txBody>
      </p:sp>
      <p:pic>
        <p:nvPicPr>
          <p:cNvPr id="12" name="Picture 11" descr="elon log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882" y="5926232"/>
            <a:ext cx="3018118" cy="931768"/>
          </a:xfrm>
          <a:prstGeom prst="rect">
            <a:avLst/>
          </a:prstGeom>
        </p:spPr>
      </p:pic>
      <p:pic>
        <p:nvPicPr>
          <p:cNvPr id="13" name="Picture 12" descr="languages-bann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07376"/>
            <a:ext cx="6320118" cy="604047"/>
          </a:xfrm>
          <a:prstGeom prst="rect">
            <a:avLst/>
          </a:prstGeom>
        </p:spPr>
      </p:pic>
      <p:sp>
        <p:nvSpPr>
          <p:cNvPr id="2" name="Content Placeholder 1"/>
          <p:cNvSpPr>
            <a:spLocks noGrp="1"/>
          </p:cNvSpPr>
          <p:nvPr>
            <p:ph idx="1"/>
          </p:nvPr>
        </p:nvSpPr>
        <p:spPr>
          <a:xfrm>
            <a:off x="108488" y="1912559"/>
            <a:ext cx="8886100" cy="4209272"/>
          </a:xfrm>
        </p:spPr>
        <p:txBody>
          <a:bodyPr>
            <a:noAutofit/>
          </a:bodyPr>
          <a:lstStyle/>
          <a:p>
            <a:r>
              <a:rPr lang="en-US" i="1" dirty="0" err="1" smtClean="0">
                <a:latin typeface="Calibri" charset="0"/>
                <a:ea typeface="Calibri" charset="0"/>
                <a:cs typeface="Calibri" charset="0"/>
              </a:rPr>
              <a:t>Chapitre</a:t>
            </a:r>
            <a:r>
              <a:rPr lang="en-US" i="1" dirty="0" smtClean="0">
                <a:latin typeface="Calibri" charset="0"/>
                <a:ea typeface="Calibri" charset="0"/>
                <a:cs typeface="Calibri" charset="0"/>
              </a:rPr>
              <a:t> </a:t>
            </a:r>
            <a:r>
              <a:rPr lang="en-US" i="1" dirty="0">
                <a:latin typeface="Calibri" charset="0"/>
                <a:ea typeface="Calibri" charset="0"/>
                <a:cs typeface="Calibri" charset="0"/>
              </a:rPr>
              <a:t>4: </a:t>
            </a:r>
            <a:r>
              <a:rPr lang="en-US" dirty="0">
                <a:latin typeface="Calibri" charset="0"/>
                <a:ea typeface="Calibri" charset="0"/>
                <a:cs typeface="Calibri" charset="0"/>
              </a:rPr>
              <a:t>vacation spots and cultural activities in places where French is spoken, passé </a:t>
            </a:r>
            <a:r>
              <a:rPr lang="en-US" dirty="0" err="1">
                <a:latin typeface="Calibri" charset="0"/>
                <a:ea typeface="Calibri" charset="0"/>
                <a:cs typeface="Calibri" charset="0"/>
              </a:rPr>
              <a:t>composé</a:t>
            </a:r>
            <a:endParaRPr lang="en-US" dirty="0">
              <a:latin typeface="Calibri" charset="0"/>
              <a:ea typeface="Calibri" charset="0"/>
              <a:cs typeface="Calibri" charset="0"/>
            </a:endParaRPr>
          </a:p>
          <a:p>
            <a:pPr lvl="1"/>
            <a:r>
              <a:rPr lang="en-US" sz="2000" i="1" dirty="0">
                <a:latin typeface="Calibri" charset="0"/>
                <a:ea typeface="Calibri" charset="0"/>
                <a:cs typeface="Calibri" charset="0"/>
              </a:rPr>
              <a:t>Diversity dialogs and social justice: intro to six French citizens using their art/position in society to make a difference; Students are assigned groups in which they will research and present one person in English. Issues broached in fall 2015: LGBT rights, race and slavery, poverty, immigration  Francophone regions discussed: Algeria, French Guiana, Guadeloupe, Cameroun</a:t>
            </a:r>
          </a:p>
          <a:p>
            <a:pPr lvl="1"/>
            <a:r>
              <a:rPr lang="en-US" sz="2000" i="1" dirty="0">
                <a:latin typeface="Calibri" charset="0"/>
                <a:ea typeface="Calibri" charset="0"/>
                <a:cs typeface="Calibri" charset="0"/>
              </a:rPr>
              <a:t>Composition: genre&gt;&gt;letter   Alternative break/service learning trip: Visit a francophone country, discuss activities and do research to briefly discuss a charitable organization associated with that country and why you’ve decided to support it </a:t>
            </a:r>
            <a:endParaRPr lang="en-US" sz="2000" i="1" dirty="0" smtClean="0">
              <a:latin typeface="Calibri" charset="0"/>
              <a:ea typeface="Calibri" charset="0"/>
              <a:cs typeface="Calibri" charset="0"/>
            </a:endParaRPr>
          </a:p>
          <a:p>
            <a:pPr lvl="1"/>
            <a:r>
              <a:rPr lang="en-US" sz="2000" b="1" u="sng" dirty="0">
                <a:latin typeface="Calibri" charset="0"/>
                <a:ea typeface="Calibri" charset="0"/>
                <a:cs typeface="Calibri" charset="0"/>
              </a:rPr>
              <a:t>Social Justice Categories</a:t>
            </a:r>
            <a:r>
              <a:rPr lang="en-US" sz="2000" dirty="0">
                <a:latin typeface="Calibri" charset="0"/>
                <a:ea typeface="Calibri" charset="0"/>
                <a:cs typeface="Calibri" charset="0"/>
              </a:rPr>
              <a:t>: Problem-posing, textual analysis, rights and policy investigation, reflective</a:t>
            </a:r>
          </a:p>
          <a:p>
            <a:pPr lvl="1"/>
            <a:endParaRPr lang="is-IS" sz="2000" i="1" dirty="0">
              <a:latin typeface="Calibri" charset="0"/>
              <a:ea typeface="Calibri" charset="0"/>
              <a:cs typeface="Calibri" charset="0"/>
            </a:endParaRPr>
          </a:p>
          <a:p>
            <a:pPr lvl="1"/>
            <a:endParaRPr lang="en-US" sz="2000" dirty="0"/>
          </a:p>
        </p:txBody>
      </p:sp>
      <p:pic>
        <p:nvPicPr>
          <p:cNvPr id="6" name="Picture 5"/>
          <p:cNvPicPr/>
          <p:nvPr/>
        </p:nvPicPr>
        <p:blipFill>
          <a:blip r:embed="rId5">
            <a:extLst>
              <a:ext uri="{28A0092B-C50C-407E-A947-70E740481C1C}">
                <a14:useLocalDpi xmlns:a14="http://schemas.microsoft.com/office/drawing/2010/main" val="0"/>
              </a:ext>
            </a:extLst>
          </a:blip>
          <a:stretch>
            <a:fillRect/>
          </a:stretch>
        </p:blipFill>
        <p:spPr>
          <a:xfrm>
            <a:off x="412625" y="412947"/>
            <a:ext cx="1075212" cy="1361010"/>
          </a:xfrm>
          <a:prstGeom prst="rect">
            <a:avLst/>
          </a:prstGeom>
        </p:spPr>
      </p:pic>
    </p:spTree>
    <p:extLst>
      <p:ext uri="{BB962C8B-B14F-4D97-AF65-F5344CB8AC3E}">
        <p14:creationId xmlns:p14="http://schemas.microsoft.com/office/powerpoint/2010/main" val="211415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Social Justice?</a:t>
            </a:r>
            <a:endParaRPr lang="en-US" dirty="0"/>
          </a:p>
        </p:txBody>
      </p:sp>
      <p:sp>
        <p:nvSpPr>
          <p:cNvPr id="3" name="Content Placeholder 2"/>
          <p:cNvSpPr>
            <a:spLocks noGrp="1"/>
          </p:cNvSpPr>
          <p:nvPr>
            <p:ph idx="1"/>
          </p:nvPr>
        </p:nvSpPr>
        <p:spPr>
          <a:xfrm>
            <a:off x="203200" y="2209800"/>
            <a:ext cx="8521700" cy="4056529"/>
          </a:xfrm>
        </p:spPr>
        <p:txBody>
          <a:bodyPr>
            <a:noAutofit/>
          </a:bodyPr>
          <a:lstStyle/>
          <a:p>
            <a:pPr marL="0" indent="0">
              <a:buNone/>
            </a:pPr>
            <a:r>
              <a:rPr lang="en-US" sz="1800" dirty="0" smtClean="0">
                <a:latin typeface="Calibri" charset="0"/>
                <a:ea typeface="Calibri" charset="0"/>
                <a:cs typeface="Calibri" charset="0"/>
              </a:rPr>
              <a:t>	     </a:t>
            </a:r>
            <a:r>
              <a:rPr lang="en-US" sz="2400" b="1" i="1" dirty="0" smtClean="0">
                <a:latin typeface="Calibri" charset="0"/>
                <a:ea typeface="Calibri" charset="0"/>
                <a:cs typeface="Calibri" charset="0"/>
              </a:rPr>
              <a:t>Link </a:t>
            </a:r>
            <a:r>
              <a:rPr lang="en-US" sz="2400" b="1" i="1" dirty="0">
                <a:latin typeface="Calibri" charset="0"/>
                <a:ea typeface="Calibri" charset="0"/>
                <a:cs typeface="Calibri" charset="0"/>
              </a:rPr>
              <a:t>between Social Justice and </a:t>
            </a:r>
            <a:r>
              <a:rPr lang="en-US" sz="2400" b="1" i="1" dirty="0" smtClean="0">
                <a:latin typeface="Calibri" charset="0"/>
                <a:ea typeface="Calibri" charset="0"/>
                <a:cs typeface="Calibri" charset="0"/>
              </a:rPr>
              <a:t>World Languages</a:t>
            </a:r>
            <a:endParaRPr lang="en-US" sz="2400" b="1" i="1" dirty="0">
              <a:latin typeface="Calibri" charset="0"/>
              <a:ea typeface="Calibri" charset="0"/>
              <a:cs typeface="Calibri" charset="0"/>
            </a:endParaRPr>
          </a:p>
          <a:p>
            <a:r>
              <a:rPr lang="en-US" dirty="0" smtClean="0">
                <a:latin typeface="Calibri" charset="0"/>
                <a:ea typeface="Calibri" charset="0"/>
                <a:cs typeface="Calibri" charset="0"/>
              </a:rPr>
              <a:t>Teaching </a:t>
            </a:r>
            <a:r>
              <a:rPr lang="en-US" dirty="0">
                <a:latin typeface="Calibri" charset="0"/>
                <a:ea typeface="Calibri" charset="0"/>
                <a:cs typeface="Calibri" charset="0"/>
              </a:rPr>
              <a:t>for social justice helps us to move </a:t>
            </a:r>
            <a:r>
              <a:rPr lang="en-US" dirty="0" smtClean="0">
                <a:latin typeface="Calibri" charset="0"/>
                <a:ea typeface="Calibri" charset="0"/>
                <a:cs typeface="Calibri" charset="0"/>
              </a:rPr>
              <a:t>beyond teaching </a:t>
            </a:r>
            <a:r>
              <a:rPr lang="en-US" dirty="0">
                <a:latin typeface="Calibri" charset="0"/>
                <a:ea typeface="Calibri" charset="0"/>
                <a:cs typeface="Calibri" charset="0"/>
              </a:rPr>
              <a:t>languages for pragmatic and </a:t>
            </a:r>
            <a:r>
              <a:rPr lang="en-US" dirty="0" smtClean="0">
                <a:latin typeface="Calibri" charset="0"/>
                <a:ea typeface="Calibri" charset="0"/>
                <a:cs typeface="Calibri" charset="0"/>
              </a:rPr>
              <a:t>instrumental purposes</a:t>
            </a:r>
            <a:r>
              <a:rPr lang="en-US" dirty="0">
                <a:latin typeface="Calibri" charset="0"/>
                <a:ea typeface="Calibri" charset="0"/>
                <a:cs typeface="Calibri" charset="0"/>
              </a:rPr>
              <a:t>.</a:t>
            </a:r>
          </a:p>
          <a:p>
            <a:r>
              <a:rPr lang="en-US" dirty="0" smtClean="0">
                <a:latin typeface="Calibri" charset="0"/>
                <a:ea typeface="Calibri" charset="0"/>
                <a:cs typeface="Calibri" charset="0"/>
              </a:rPr>
              <a:t>Global </a:t>
            </a:r>
            <a:r>
              <a:rPr lang="en-US" dirty="0">
                <a:latin typeface="Calibri" charset="0"/>
                <a:ea typeface="Calibri" charset="0"/>
                <a:cs typeface="Calibri" charset="0"/>
              </a:rPr>
              <a:t>Competence: “The ability to communicate </a:t>
            </a:r>
            <a:r>
              <a:rPr lang="en-US" dirty="0" smtClean="0">
                <a:latin typeface="Calibri" charset="0"/>
                <a:ea typeface="Calibri" charset="0"/>
                <a:cs typeface="Calibri" charset="0"/>
              </a:rPr>
              <a:t>with respect </a:t>
            </a:r>
            <a:r>
              <a:rPr lang="en-US" dirty="0">
                <a:latin typeface="Calibri" charset="0"/>
                <a:ea typeface="Calibri" charset="0"/>
                <a:cs typeface="Calibri" charset="0"/>
              </a:rPr>
              <a:t>and cultural understanding in more than </a:t>
            </a:r>
            <a:r>
              <a:rPr lang="en-US" dirty="0" smtClean="0">
                <a:latin typeface="Calibri" charset="0"/>
                <a:ea typeface="Calibri" charset="0"/>
                <a:cs typeface="Calibri" charset="0"/>
              </a:rPr>
              <a:t>one language</a:t>
            </a:r>
            <a:r>
              <a:rPr lang="en-US" dirty="0">
                <a:latin typeface="Calibri" charset="0"/>
                <a:ea typeface="Calibri" charset="0"/>
                <a:cs typeface="Calibri" charset="0"/>
              </a:rPr>
              <a:t>” (ACTFL, 2014).</a:t>
            </a:r>
          </a:p>
          <a:p>
            <a:r>
              <a:rPr lang="en-US" dirty="0" smtClean="0">
                <a:latin typeface="Calibri" charset="0"/>
                <a:ea typeface="Calibri" charset="0"/>
                <a:cs typeface="Calibri" charset="0"/>
              </a:rPr>
              <a:t>Intercultural </a:t>
            </a:r>
            <a:r>
              <a:rPr lang="en-US" dirty="0">
                <a:latin typeface="Calibri" charset="0"/>
                <a:ea typeface="Calibri" charset="0"/>
                <a:cs typeface="Calibri" charset="0"/>
              </a:rPr>
              <a:t>Communicative Competence: An </a:t>
            </a:r>
            <a:r>
              <a:rPr lang="en-US" dirty="0" smtClean="0">
                <a:latin typeface="Calibri" charset="0"/>
                <a:ea typeface="Calibri" charset="0"/>
                <a:cs typeface="Calibri" charset="0"/>
              </a:rPr>
              <a:t>individual can </a:t>
            </a:r>
            <a:r>
              <a:rPr lang="en-US" dirty="0">
                <a:latin typeface="Calibri" charset="0"/>
                <a:ea typeface="Calibri" charset="0"/>
                <a:cs typeface="Calibri" charset="0"/>
              </a:rPr>
              <a:t>see relationships among different cultures and </a:t>
            </a:r>
            <a:r>
              <a:rPr lang="en-US" dirty="0" smtClean="0">
                <a:latin typeface="Calibri" charset="0"/>
                <a:ea typeface="Calibri" charset="0"/>
                <a:cs typeface="Calibri" charset="0"/>
              </a:rPr>
              <a:t>mediate among </a:t>
            </a:r>
            <a:r>
              <a:rPr lang="en-US" dirty="0">
                <a:latin typeface="Calibri" charset="0"/>
                <a:ea typeface="Calibri" charset="0"/>
                <a:cs typeface="Calibri" charset="0"/>
              </a:rPr>
              <a:t>them (</a:t>
            </a:r>
            <a:r>
              <a:rPr lang="en-US" dirty="0" err="1">
                <a:latin typeface="Calibri" charset="0"/>
                <a:ea typeface="Calibri" charset="0"/>
                <a:cs typeface="Calibri" charset="0"/>
              </a:rPr>
              <a:t>Byram</a:t>
            </a:r>
            <a:r>
              <a:rPr lang="en-US" dirty="0">
                <a:latin typeface="Calibri" charset="0"/>
                <a:ea typeface="Calibri" charset="0"/>
                <a:cs typeface="Calibri" charset="0"/>
              </a:rPr>
              <a:t>, 2000).</a:t>
            </a:r>
          </a:p>
        </p:txBody>
      </p:sp>
      <p:sp>
        <p:nvSpPr>
          <p:cNvPr id="4" name="TextBox 3"/>
          <p:cNvSpPr txBox="1"/>
          <p:nvPr/>
        </p:nvSpPr>
        <p:spPr>
          <a:xfrm>
            <a:off x="203200" y="5754688"/>
            <a:ext cx="8521701" cy="461665"/>
          </a:xfrm>
          <a:prstGeom prst="rect">
            <a:avLst/>
          </a:prstGeom>
          <a:noFill/>
        </p:spPr>
        <p:txBody>
          <a:bodyPr wrap="square" rtlCol="0">
            <a:spAutoFit/>
          </a:bodyPr>
          <a:lstStyle/>
          <a:p>
            <a:r>
              <a:rPr lang="en-US" sz="1200" dirty="0" smtClean="0">
                <a:latin typeface="Calibri" charset="0"/>
                <a:ea typeface="Calibri" charset="0"/>
                <a:cs typeface="Calibri" charset="0"/>
              </a:rPr>
              <a:t>* Slide from “Teaching </a:t>
            </a:r>
            <a:r>
              <a:rPr lang="en-US" sz="1200" dirty="0">
                <a:latin typeface="Calibri" charset="0"/>
                <a:ea typeface="Calibri" charset="0"/>
                <a:cs typeface="Calibri" charset="0"/>
              </a:rPr>
              <a:t>World Language </a:t>
            </a:r>
            <a:r>
              <a:rPr lang="en-US" sz="1200" dirty="0" smtClean="0">
                <a:latin typeface="Calibri" charset="0"/>
                <a:ea typeface="Calibri" charset="0"/>
                <a:cs typeface="Calibri" charset="0"/>
              </a:rPr>
              <a:t>Topics through </a:t>
            </a:r>
            <a:r>
              <a:rPr lang="en-US" sz="1200" dirty="0">
                <a:latin typeface="Calibri" charset="0"/>
                <a:ea typeface="Calibri" charset="0"/>
                <a:cs typeface="Calibri" charset="0"/>
              </a:rPr>
              <a:t>the Lens of </a:t>
            </a:r>
            <a:r>
              <a:rPr lang="en-US" sz="1200" dirty="0" smtClean="0">
                <a:latin typeface="Calibri" charset="0"/>
                <a:ea typeface="Calibri" charset="0"/>
                <a:cs typeface="Calibri" charset="0"/>
              </a:rPr>
              <a:t>Social Justice”</a:t>
            </a:r>
            <a:endParaRPr lang="en-US" sz="1200" dirty="0">
              <a:latin typeface="Calibri" charset="0"/>
              <a:ea typeface="Calibri" charset="0"/>
              <a:cs typeface="Calibri" charset="0"/>
            </a:endParaRPr>
          </a:p>
          <a:p>
            <a:r>
              <a:rPr lang="en-US" sz="1200" dirty="0">
                <a:latin typeface="Calibri" charset="0"/>
                <a:ea typeface="Calibri" charset="0"/>
                <a:cs typeface="Calibri" charset="0"/>
              </a:rPr>
              <a:t>Cassandra Glynn, </a:t>
            </a:r>
            <a:r>
              <a:rPr lang="en-US" sz="1200" dirty="0" smtClean="0">
                <a:latin typeface="Calibri" charset="0"/>
                <a:ea typeface="Calibri" charset="0"/>
                <a:cs typeface="Calibri" charset="0"/>
              </a:rPr>
              <a:t>Ph.D.    Concordia </a:t>
            </a:r>
            <a:r>
              <a:rPr lang="en-US" sz="1200" dirty="0">
                <a:latin typeface="Calibri" charset="0"/>
                <a:ea typeface="Calibri" charset="0"/>
                <a:cs typeface="Calibri" charset="0"/>
              </a:rPr>
              <a:t>College, Moorhead, </a:t>
            </a:r>
            <a:r>
              <a:rPr lang="en-US" sz="1200" dirty="0" smtClean="0">
                <a:latin typeface="Calibri" charset="0"/>
                <a:ea typeface="Calibri" charset="0"/>
                <a:cs typeface="Calibri" charset="0"/>
              </a:rPr>
              <a:t>MN    Webinar  March </a:t>
            </a:r>
            <a:r>
              <a:rPr lang="en-US" sz="1200" dirty="0">
                <a:latin typeface="Calibri" charset="0"/>
                <a:ea typeface="Calibri" charset="0"/>
                <a:cs typeface="Calibri" charset="0"/>
              </a:rPr>
              <a:t>4, 2015</a:t>
            </a:r>
          </a:p>
        </p:txBody>
      </p:sp>
      <p:pic>
        <p:nvPicPr>
          <p:cNvPr id="5" name="Picture 4" descr="elon log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882" y="5926232"/>
            <a:ext cx="3018118" cy="931768"/>
          </a:xfrm>
          <a:prstGeom prst="rect">
            <a:avLst/>
          </a:prstGeom>
        </p:spPr>
      </p:pic>
      <p:pic>
        <p:nvPicPr>
          <p:cNvPr id="6" name="Picture 5" descr="languages-bann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07376"/>
            <a:ext cx="6320118" cy="604047"/>
          </a:xfrm>
          <a:prstGeom prst="rect">
            <a:avLst/>
          </a:prstGeom>
        </p:spPr>
      </p:pic>
    </p:spTree>
    <p:extLst>
      <p:ext uri="{BB962C8B-B14F-4D97-AF65-F5344CB8AC3E}">
        <p14:creationId xmlns:p14="http://schemas.microsoft.com/office/powerpoint/2010/main" val="469854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8239" y="154982"/>
            <a:ext cx="7857334" cy="6365235"/>
          </a:xfrm>
        </p:spPr>
      </p:pic>
    </p:spTree>
    <p:extLst>
      <p:ext uri="{BB962C8B-B14F-4D97-AF65-F5344CB8AC3E}">
        <p14:creationId xmlns:p14="http://schemas.microsoft.com/office/powerpoint/2010/main" val="170761972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23856"/>
            <a:ext cx="9144000" cy="3342680"/>
          </a:xfrm>
        </p:spPr>
      </p:pic>
    </p:spTree>
    <p:extLst>
      <p:ext uri="{BB962C8B-B14F-4D97-AF65-F5344CB8AC3E}">
        <p14:creationId xmlns:p14="http://schemas.microsoft.com/office/powerpoint/2010/main" val="712367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52750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Content Placeholder 6"/>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1111" t="14959" r="20338" b="21555"/>
          <a:stretch/>
        </p:blipFill>
        <p:spPr>
          <a:xfrm>
            <a:off x="0" y="0"/>
            <a:ext cx="9416070" cy="6540285"/>
          </a:xfrm>
        </p:spPr>
      </p:pic>
      <p:pic>
        <p:nvPicPr>
          <p:cNvPr id="8" name="Content Placeholder 7"/>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24952" r="16879"/>
          <a:stretch/>
        </p:blipFill>
        <p:spPr>
          <a:xfrm>
            <a:off x="0" y="0"/>
            <a:ext cx="9406719" cy="6369803"/>
          </a:xfrm>
        </p:spPr>
      </p:pic>
    </p:spTree>
    <p:extLst>
      <p:ext uri="{BB962C8B-B14F-4D97-AF65-F5344CB8AC3E}">
        <p14:creationId xmlns:p14="http://schemas.microsoft.com/office/powerpoint/2010/main" val="1377906523"/>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565" y="318052"/>
            <a:ext cx="4134678" cy="1361077"/>
          </a:xfrm>
        </p:spPr>
        <p:txBody>
          <a:bodyPr>
            <a:noAutofit/>
          </a:bodyPr>
          <a:lstStyle/>
          <a:p>
            <a:r>
              <a:rPr lang="en-US" sz="2400" dirty="0" smtClean="0"/>
              <a:t>Posters in French </a:t>
            </a:r>
            <a:br>
              <a:rPr lang="en-US" sz="2400" dirty="0" smtClean="0"/>
            </a:br>
            <a:r>
              <a:rPr lang="en-US" sz="2400" dirty="0" smtClean="0"/>
              <a:t>using the </a:t>
            </a:r>
            <a:br>
              <a:rPr lang="en-US" sz="2400" dirty="0" smtClean="0"/>
            </a:br>
            <a:r>
              <a:rPr lang="en-US" sz="2400" dirty="0" smtClean="0"/>
              <a:t>passé </a:t>
            </a:r>
            <a:r>
              <a:rPr lang="en-US" sz="2400" dirty="0" err="1" smtClean="0"/>
              <a:t>composé</a:t>
            </a:r>
            <a:endParaRPr lang="en-US" sz="2400" dirty="0"/>
          </a:p>
        </p:txBody>
      </p:sp>
      <p:sp>
        <p:nvSpPr>
          <p:cNvPr id="3" name="Content Placeholder 2"/>
          <p:cNvSpPr>
            <a:spLocks noGrp="1"/>
          </p:cNvSpPr>
          <p:nvPr>
            <p:ph sz="half" idx="1"/>
          </p:nvPr>
        </p:nvSpPr>
        <p:spPr>
          <a:xfrm>
            <a:off x="397565" y="1709530"/>
            <a:ext cx="4286195" cy="4567445"/>
          </a:xfrm>
        </p:spPr>
        <p:txBody>
          <a:bodyPr/>
          <a:lstStyle/>
          <a:p>
            <a:r>
              <a:rPr lang="en-US" b="1" dirty="0" err="1" smtClean="0">
                <a:latin typeface="Calibri" charset="0"/>
                <a:ea typeface="Calibri" charset="0"/>
                <a:cs typeface="Calibri" charset="0"/>
              </a:rPr>
              <a:t>Azouz</a:t>
            </a:r>
            <a:r>
              <a:rPr lang="en-US" b="1" dirty="0" smtClean="0">
                <a:latin typeface="Calibri" charset="0"/>
                <a:ea typeface="Calibri" charset="0"/>
                <a:cs typeface="Calibri" charset="0"/>
              </a:rPr>
              <a:t> </a:t>
            </a:r>
            <a:r>
              <a:rPr lang="en-US" b="1" dirty="0" err="1" smtClean="0">
                <a:latin typeface="Calibri" charset="0"/>
                <a:ea typeface="Calibri" charset="0"/>
                <a:cs typeface="Calibri" charset="0"/>
              </a:rPr>
              <a:t>Begag</a:t>
            </a:r>
            <a:r>
              <a:rPr lang="is-IS" b="1" dirty="0" smtClean="0">
                <a:latin typeface="Calibri" charset="0"/>
                <a:ea typeface="Calibri" charset="0"/>
                <a:cs typeface="Calibri" charset="0"/>
              </a:rPr>
              <a:t>…</a:t>
            </a:r>
          </a:p>
          <a:p>
            <a:r>
              <a:rPr lang="is-IS" dirty="0" smtClean="0">
                <a:latin typeface="Calibri" charset="0"/>
                <a:ea typeface="Calibri" charset="0"/>
                <a:cs typeface="Calibri" charset="0"/>
              </a:rPr>
              <a:t>Ses parents sont nés en A</a:t>
            </a:r>
            <a:r>
              <a:rPr lang="en-US" dirty="0" smtClean="0">
                <a:latin typeface="Calibri" charset="0"/>
                <a:ea typeface="Calibri" charset="0"/>
                <a:cs typeface="Calibri" charset="0"/>
              </a:rPr>
              <a:t>l</a:t>
            </a:r>
            <a:r>
              <a:rPr lang="is-IS" dirty="0" smtClean="0">
                <a:latin typeface="Calibri" charset="0"/>
                <a:ea typeface="Calibri" charset="0"/>
                <a:cs typeface="Calibri" charset="0"/>
              </a:rPr>
              <a:t>gérie.</a:t>
            </a:r>
          </a:p>
          <a:p>
            <a:r>
              <a:rPr lang="is-IS" dirty="0" smtClean="0">
                <a:latin typeface="Calibri" charset="0"/>
                <a:ea typeface="Calibri" charset="0"/>
                <a:cs typeface="Calibri" charset="0"/>
              </a:rPr>
              <a:t>Azouz est né en France.</a:t>
            </a:r>
          </a:p>
          <a:p>
            <a:r>
              <a:rPr lang="is-IS" dirty="0" smtClean="0">
                <a:latin typeface="Calibri" charset="0"/>
                <a:ea typeface="Calibri" charset="0"/>
                <a:cs typeface="Calibri" charset="0"/>
              </a:rPr>
              <a:t>Il  a écrit beaucoup de livres.</a:t>
            </a:r>
          </a:p>
          <a:p>
            <a:r>
              <a:rPr lang="is-IS" dirty="0" smtClean="0">
                <a:latin typeface="Calibri" charset="0"/>
                <a:ea typeface="Calibri" charset="0"/>
                <a:cs typeface="Calibri" charset="0"/>
              </a:rPr>
              <a:t>Il a travaillé pour le gouvernement.</a:t>
            </a:r>
          </a:p>
          <a:p>
            <a:r>
              <a:rPr lang="is-IS" dirty="0" smtClean="0">
                <a:latin typeface="Calibri" charset="0"/>
                <a:ea typeface="Calibri" charset="0"/>
                <a:cs typeface="Calibri" charset="0"/>
              </a:rPr>
              <a:t>Il a été ministre.</a:t>
            </a:r>
          </a:p>
          <a:p>
            <a:r>
              <a:rPr lang="is-IS" dirty="0" smtClean="0">
                <a:latin typeface="Calibri" charset="0"/>
                <a:ea typeface="Calibri" charset="0"/>
                <a:cs typeface="Calibri" charset="0"/>
              </a:rPr>
              <a:t>Il a lutté contre le racisme. </a:t>
            </a:r>
          </a:p>
          <a:p>
            <a:r>
              <a:rPr lang="is-IS" dirty="0" smtClean="0">
                <a:latin typeface="Calibri" charset="0"/>
                <a:ea typeface="Calibri" charset="0"/>
                <a:cs typeface="Calibri" charset="0"/>
              </a:rPr>
              <a:t>Il a visité Elon.</a:t>
            </a:r>
          </a:p>
          <a:p>
            <a:endParaRPr lang="en-US" dirty="0"/>
          </a:p>
        </p:txBody>
      </p:sp>
      <p:sp>
        <p:nvSpPr>
          <p:cNvPr id="4" name="Content Placeholder 3"/>
          <p:cNvSpPr>
            <a:spLocks noGrp="1"/>
          </p:cNvSpPr>
          <p:nvPr>
            <p:ph sz="half" idx="2"/>
          </p:nvPr>
        </p:nvSpPr>
        <p:spPr>
          <a:xfrm>
            <a:off x="4683760" y="1709530"/>
            <a:ext cx="4181944" cy="4711148"/>
          </a:xfrm>
        </p:spPr>
        <p:txBody>
          <a:bodyPr/>
          <a:lstStyle/>
          <a:p>
            <a:r>
              <a:rPr lang="en-US" b="1" dirty="0" smtClean="0">
                <a:latin typeface="Calibri" charset="0"/>
                <a:ea typeface="Calibri" charset="0"/>
                <a:cs typeface="Calibri" charset="0"/>
              </a:rPr>
              <a:t>Christiane </a:t>
            </a:r>
            <a:r>
              <a:rPr lang="en-US" b="1" dirty="0" err="1" smtClean="0">
                <a:latin typeface="Calibri" charset="0"/>
                <a:ea typeface="Calibri" charset="0"/>
                <a:cs typeface="Calibri" charset="0"/>
              </a:rPr>
              <a:t>Taubira</a:t>
            </a:r>
            <a:r>
              <a:rPr lang="is-IS" b="1" dirty="0" smtClean="0">
                <a:latin typeface="Calibri" charset="0"/>
                <a:ea typeface="Calibri" charset="0"/>
                <a:cs typeface="Calibri" charset="0"/>
              </a:rPr>
              <a:t>…</a:t>
            </a:r>
          </a:p>
          <a:p>
            <a:r>
              <a:rPr lang="is-IS" dirty="0" smtClean="0">
                <a:latin typeface="Calibri" charset="0"/>
                <a:ea typeface="Calibri" charset="0"/>
                <a:cs typeface="Calibri" charset="0"/>
              </a:rPr>
              <a:t>Elle est née en Guyane française.</a:t>
            </a:r>
          </a:p>
          <a:p>
            <a:r>
              <a:rPr lang="is-IS" dirty="0" smtClean="0">
                <a:latin typeface="Calibri" charset="0"/>
                <a:ea typeface="Calibri" charset="0"/>
                <a:cs typeface="Calibri" charset="0"/>
              </a:rPr>
              <a:t>Elle a travaillé comme la présidente du parti Walwari.</a:t>
            </a:r>
          </a:p>
          <a:p>
            <a:r>
              <a:rPr lang="is-IS" dirty="0" smtClean="0">
                <a:latin typeface="Calibri" charset="0"/>
                <a:ea typeface="Calibri" charset="0"/>
                <a:cs typeface="Calibri" charset="0"/>
              </a:rPr>
              <a:t>Elle a travaillé dans le gouvernement français.</a:t>
            </a:r>
          </a:p>
          <a:p>
            <a:r>
              <a:rPr lang="is-IS" dirty="0" smtClean="0">
                <a:latin typeface="Calibri" charset="0"/>
                <a:ea typeface="Calibri" charset="0"/>
                <a:cs typeface="Calibri" charset="0"/>
              </a:rPr>
              <a:t>Elle a fait la loi Taubira.</a:t>
            </a:r>
          </a:p>
          <a:p>
            <a:r>
              <a:rPr lang="is-IS" dirty="0" smtClean="0">
                <a:latin typeface="Calibri" charset="0"/>
                <a:ea typeface="Calibri" charset="0"/>
                <a:cs typeface="Calibri" charset="0"/>
              </a:rPr>
              <a:t>Elle a lutté contre le racisme, le sexisme, et l’homophobie.</a:t>
            </a:r>
          </a:p>
        </p:txBody>
      </p:sp>
      <p:pic>
        <p:nvPicPr>
          <p:cNvPr id="5" name="Picture 4" descr="elon logo.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5882" y="5926232"/>
            <a:ext cx="3018118" cy="931768"/>
          </a:xfrm>
          <a:prstGeom prst="rect">
            <a:avLst/>
          </a:prstGeom>
        </p:spPr>
      </p:pic>
      <p:pic>
        <p:nvPicPr>
          <p:cNvPr id="6" name="Picture 5" descr="languages-bann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07376"/>
            <a:ext cx="6320118" cy="60404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035" y="318052"/>
            <a:ext cx="2741694" cy="1370847"/>
          </a:xfrm>
          <a:prstGeom prst="rect">
            <a:avLst/>
          </a:prstGeom>
        </p:spPr>
      </p:pic>
    </p:spTree>
    <p:extLst>
      <p:ext uri="{BB962C8B-B14F-4D97-AF65-F5344CB8AC3E}">
        <p14:creationId xmlns:p14="http://schemas.microsoft.com/office/powerpoint/2010/main" val="1718029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7566"/>
            <a:ext cx="8913813" cy="980057"/>
          </a:xfrm>
        </p:spPr>
        <p:txBody>
          <a:bodyPr>
            <a:noAutofit/>
          </a:bodyPr>
          <a:lstStyle/>
          <a:p>
            <a:r>
              <a:rPr lang="en-US" sz="2400" dirty="0" smtClean="0"/>
              <a:t>Composition in the past tense</a:t>
            </a:r>
            <a:endParaRPr lang="en-US" sz="2400" dirty="0"/>
          </a:p>
        </p:txBody>
      </p:sp>
      <p:sp>
        <p:nvSpPr>
          <p:cNvPr id="3" name="Content Placeholder 2"/>
          <p:cNvSpPr>
            <a:spLocks noGrp="1"/>
          </p:cNvSpPr>
          <p:nvPr>
            <p:ph idx="1"/>
          </p:nvPr>
        </p:nvSpPr>
        <p:spPr/>
        <p:txBody>
          <a:bodyPr>
            <a:normAutofit/>
          </a:bodyPr>
          <a:lstStyle/>
          <a:p>
            <a:endParaRPr lang="is-IS" dirty="0" smtClean="0">
              <a:latin typeface="Calibri" charset="0"/>
              <a:ea typeface="Calibri" charset="0"/>
              <a:cs typeface="Calibri" charset="0"/>
            </a:endParaRPr>
          </a:p>
          <a:p>
            <a:endParaRPr lang="en-US" dirty="0"/>
          </a:p>
        </p:txBody>
      </p:sp>
      <p:pic>
        <p:nvPicPr>
          <p:cNvPr id="5" name="Picture 4" descr="elon logo.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5882" y="5926232"/>
            <a:ext cx="3018118" cy="931768"/>
          </a:xfrm>
          <a:prstGeom prst="rect">
            <a:avLst/>
          </a:prstGeom>
        </p:spPr>
      </p:pic>
      <p:pic>
        <p:nvPicPr>
          <p:cNvPr id="6" name="Picture 5" descr="languages-bann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07376"/>
            <a:ext cx="6320118" cy="60404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641" y="1474455"/>
            <a:ext cx="7353715" cy="4398354"/>
          </a:xfrm>
          <a:prstGeom prst="rect">
            <a:avLst/>
          </a:prstGeom>
        </p:spPr>
      </p:pic>
    </p:spTree>
    <p:extLst>
      <p:ext uri="{BB962C8B-B14F-4D97-AF65-F5344CB8AC3E}">
        <p14:creationId xmlns:p14="http://schemas.microsoft.com/office/powerpoint/2010/main" val="413357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8792" y="343647"/>
            <a:ext cx="8715796" cy="1499611"/>
          </a:xfrm>
        </p:spPr>
        <p:txBody>
          <a:bodyPr>
            <a:normAutofit fontScale="90000"/>
          </a:bodyPr>
          <a:lstStyle/>
          <a:p>
            <a:r>
              <a:rPr lang="en-US" dirty="0">
                <a:latin typeface="Calibri"/>
                <a:cs typeface="Calibri"/>
              </a:rPr>
              <a:t> </a:t>
            </a:r>
            <a:r>
              <a:rPr lang="en-US" dirty="0" smtClean="0">
                <a:latin typeface="Calibri"/>
                <a:cs typeface="Calibri"/>
              </a:rPr>
              <a:t>      </a:t>
            </a:r>
            <a:r>
              <a:rPr lang="en-US" dirty="0" smtClean="0">
                <a:latin typeface="Calibri" charset="0"/>
                <a:ea typeface="Calibri" charset="0"/>
                <a:cs typeface="Calibri" charset="0"/>
              </a:rPr>
              <a:t>Examples </a:t>
            </a:r>
            <a:r>
              <a:rPr lang="en-US" dirty="0">
                <a:latin typeface="Calibri" charset="0"/>
                <a:ea typeface="Calibri" charset="0"/>
                <a:cs typeface="Calibri" charset="0"/>
              </a:rPr>
              <a:t>of Social Justice </a:t>
            </a:r>
            <a:r>
              <a:rPr lang="en-US" dirty="0" smtClean="0">
                <a:latin typeface="Calibri" charset="0"/>
                <a:ea typeface="Calibri" charset="0"/>
                <a:cs typeface="Calibri" charset="0"/>
              </a:rPr>
              <a:t>Activities</a:t>
            </a:r>
            <a:br>
              <a:rPr lang="en-US" dirty="0" smtClean="0">
                <a:latin typeface="Calibri" charset="0"/>
                <a:ea typeface="Calibri" charset="0"/>
                <a:cs typeface="Calibri" charset="0"/>
              </a:rPr>
            </a:br>
            <a:r>
              <a:rPr lang="en-US" dirty="0" smtClean="0">
                <a:latin typeface="Calibri" charset="0"/>
                <a:ea typeface="Calibri" charset="0"/>
                <a:cs typeface="Calibri" charset="0"/>
              </a:rPr>
              <a:t>     </a:t>
            </a:r>
            <a:r>
              <a:rPr lang="en-US" sz="2200" dirty="0" smtClean="0">
                <a:latin typeface="Calibri" charset="0"/>
                <a:ea typeface="Calibri" charset="0"/>
                <a:cs typeface="Calibri" charset="0"/>
              </a:rPr>
              <a:t>used in 3 sections of FRE 121 (Elementary French I), Fall 2015</a:t>
            </a:r>
            <a:br>
              <a:rPr lang="en-US" sz="2200" dirty="0" smtClean="0">
                <a:latin typeface="Calibri" charset="0"/>
                <a:ea typeface="Calibri" charset="0"/>
                <a:cs typeface="Calibri" charset="0"/>
              </a:rPr>
            </a:br>
            <a:r>
              <a:rPr lang="en-US" sz="2200" dirty="0" smtClean="0">
                <a:latin typeface="Calibri" charset="0"/>
                <a:ea typeface="Calibri" charset="0"/>
                <a:cs typeface="Calibri" charset="0"/>
              </a:rPr>
              <a:t>     with the textbook </a:t>
            </a:r>
            <a:r>
              <a:rPr lang="en-US" sz="2200" i="1" dirty="0" smtClean="0">
                <a:latin typeface="Calibri" charset="0"/>
                <a:ea typeface="Calibri" charset="0"/>
                <a:cs typeface="Calibri" charset="0"/>
              </a:rPr>
              <a:t>Points de </a:t>
            </a:r>
            <a:r>
              <a:rPr lang="en-US" sz="2200" i="1" dirty="0" err="1" smtClean="0">
                <a:latin typeface="Calibri" charset="0"/>
                <a:ea typeface="Calibri" charset="0"/>
                <a:cs typeface="Calibri" charset="0"/>
              </a:rPr>
              <a:t>départ</a:t>
            </a:r>
            <a:r>
              <a:rPr lang="en-US" sz="2200" i="1" dirty="0" smtClean="0">
                <a:latin typeface="Calibri" charset="0"/>
                <a:ea typeface="Calibri" charset="0"/>
                <a:cs typeface="Calibri" charset="0"/>
              </a:rPr>
              <a:t> </a:t>
            </a:r>
            <a:r>
              <a:rPr lang="en-US" sz="2200" dirty="0" smtClean="0">
                <a:latin typeface="Calibri" charset="0"/>
                <a:ea typeface="Calibri" charset="0"/>
                <a:cs typeface="Calibri" charset="0"/>
              </a:rPr>
              <a:t>by </a:t>
            </a:r>
            <a:r>
              <a:rPr lang="en-US" sz="2200" dirty="0" err="1" smtClean="0">
                <a:latin typeface="Calibri" charset="0"/>
                <a:ea typeface="Calibri" charset="0"/>
                <a:cs typeface="Calibri" charset="0"/>
              </a:rPr>
              <a:t>Scullen</a:t>
            </a:r>
            <a:r>
              <a:rPr lang="en-US" sz="2200" dirty="0" smtClean="0">
                <a:latin typeface="Calibri" charset="0"/>
                <a:ea typeface="Calibri" charset="0"/>
                <a:cs typeface="Calibri" charset="0"/>
              </a:rPr>
              <a:t>, Pons, &amp; </a:t>
            </a:r>
            <a:r>
              <a:rPr lang="en-US" sz="2200" dirty="0" err="1" smtClean="0">
                <a:latin typeface="Calibri" charset="0"/>
                <a:ea typeface="Calibri" charset="0"/>
                <a:cs typeface="Calibri" charset="0"/>
              </a:rPr>
              <a:t>Valdman</a:t>
            </a:r>
            <a:endParaRPr lang="en-US" sz="2200" dirty="0">
              <a:latin typeface="Calibri" charset="0"/>
              <a:ea typeface="Calibri" charset="0"/>
              <a:cs typeface="Calibri" charset="0"/>
            </a:endParaRPr>
          </a:p>
        </p:txBody>
      </p:sp>
      <p:pic>
        <p:nvPicPr>
          <p:cNvPr id="12" name="Picture 11" descr="elon log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882" y="5926232"/>
            <a:ext cx="3018118" cy="931768"/>
          </a:xfrm>
          <a:prstGeom prst="rect">
            <a:avLst/>
          </a:prstGeom>
        </p:spPr>
      </p:pic>
      <p:pic>
        <p:nvPicPr>
          <p:cNvPr id="13" name="Picture 12" descr="languages-bann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07376"/>
            <a:ext cx="6320118" cy="604047"/>
          </a:xfrm>
          <a:prstGeom prst="rect">
            <a:avLst/>
          </a:prstGeom>
        </p:spPr>
      </p:pic>
      <p:sp>
        <p:nvSpPr>
          <p:cNvPr id="2" name="Content Placeholder 1"/>
          <p:cNvSpPr>
            <a:spLocks noGrp="1"/>
          </p:cNvSpPr>
          <p:nvPr>
            <p:ph idx="1"/>
          </p:nvPr>
        </p:nvSpPr>
        <p:spPr>
          <a:xfrm>
            <a:off x="108488" y="1912559"/>
            <a:ext cx="8886100" cy="4209272"/>
          </a:xfrm>
        </p:spPr>
        <p:txBody>
          <a:bodyPr>
            <a:noAutofit/>
          </a:bodyPr>
          <a:lstStyle/>
          <a:p>
            <a:r>
              <a:rPr lang="en-US" i="1" dirty="0" err="1" smtClean="0">
                <a:latin typeface="Calibri" charset="0"/>
                <a:ea typeface="Calibri" charset="0"/>
                <a:cs typeface="Calibri" charset="0"/>
              </a:rPr>
              <a:t>Chapitre</a:t>
            </a:r>
            <a:r>
              <a:rPr lang="en-US" i="1" dirty="0" smtClean="0">
                <a:latin typeface="Calibri" charset="0"/>
                <a:ea typeface="Calibri" charset="0"/>
                <a:cs typeface="Calibri" charset="0"/>
              </a:rPr>
              <a:t> </a:t>
            </a:r>
            <a:r>
              <a:rPr lang="en-US" i="1" dirty="0">
                <a:latin typeface="Calibri" charset="0"/>
                <a:ea typeface="Calibri" charset="0"/>
                <a:cs typeface="Calibri" charset="0"/>
              </a:rPr>
              <a:t>5</a:t>
            </a:r>
            <a:r>
              <a:rPr lang="en-US" i="1" dirty="0" smtClean="0">
                <a:latin typeface="Calibri" charset="0"/>
                <a:ea typeface="Calibri" charset="0"/>
                <a:cs typeface="Calibri" charset="0"/>
              </a:rPr>
              <a:t>: </a:t>
            </a:r>
            <a:r>
              <a:rPr lang="en-US" dirty="0" smtClean="0">
                <a:latin typeface="Calibri" charset="0"/>
                <a:ea typeface="Calibri" charset="0"/>
                <a:cs typeface="Calibri" charset="0"/>
              </a:rPr>
              <a:t>FOOD</a:t>
            </a:r>
          </a:p>
          <a:p>
            <a:endParaRPr lang="en-US" dirty="0" smtClean="0">
              <a:latin typeface="Calibri" charset="0"/>
              <a:ea typeface="Calibri" charset="0"/>
              <a:cs typeface="Calibri" charset="0"/>
            </a:endParaRPr>
          </a:p>
          <a:p>
            <a:pPr lvl="1"/>
            <a:r>
              <a:rPr lang="en-US" dirty="0" smtClean="0">
                <a:latin typeface="Calibri" charset="0"/>
                <a:ea typeface="Calibri" charset="0"/>
                <a:cs typeface="Calibri" charset="0"/>
              </a:rPr>
              <a:t>Two readings: 1) ”</a:t>
            </a:r>
            <a:r>
              <a:rPr lang="en-US" dirty="0" err="1" smtClean="0">
                <a:latin typeface="Calibri" charset="0"/>
                <a:ea typeface="Calibri" charset="0"/>
                <a:cs typeface="Calibri" charset="0"/>
              </a:rPr>
              <a:t>Berthillon</a:t>
            </a:r>
            <a:r>
              <a:rPr lang="en-US" dirty="0" smtClean="0">
                <a:latin typeface="Calibri" charset="0"/>
                <a:ea typeface="Calibri" charset="0"/>
                <a:cs typeface="Calibri" charset="0"/>
              </a:rPr>
              <a:t>” from </a:t>
            </a:r>
            <a:r>
              <a:rPr lang="en-US" i="1" dirty="0" err="1" smtClean="0">
                <a:latin typeface="Calibri" charset="0"/>
                <a:ea typeface="Calibri" charset="0"/>
                <a:cs typeface="Calibri" charset="0"/>
              </a:rPr>
              <a:t>Dessine-moi</a:t>
            </a:r>
            <a:r>
              <a:rPr lang="en-US" i="1" dirty="0" smtClean="0">
                <a:latin typeface="Calibri" charset="0"/>
                <a:ea typeface="Calibri" charset="0"/>
                <a:cs typeface="Calibri" charset="0"/>
              </a:rPr>
              <a:t> un </a:t>
            </a:r>
            <a:r>
              <a:rPr lang="en-US" i="1" dirty="0" err="1" smtClean="0">
                <a:latin typeface="Calibri" charset="0"/>
                <a:ea typeface="Calibri" charset="0"/>
                <a:cs typeface="Calibri" charset="0"/>
              </a:rPr>
              <a:t>parisien</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d’Olivier</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Magny</a:t>
            </a:r>
            <a:r>
              <a:rPr lang="en-US" dirty="0" smtClean="0">
                <a:latin typeface="Calibri" charset="0"/>
                <a:ea typeface="Calibri" charset="0"/>
                <a:cs typeface="Calibri" charset="0"/>
              </a:rPr>
              <a:t> and			    2) “Le temps des livres” from </a:t>
            </a:r>
            <a:r>
              <a:rPr lang="en-US" i="1" dirty="0" err="1" smtClean="0">
                <a:latin typeface="Calibri" charset="0"/>
                <a:ea typeface="Calibri" charset="0"/>
                <a:cs typeface="Calibri" charset="0"/>
              </a:rPr>
              <a:t>L’énigme</a:t>
            </a:r>
            <a:r>
              <a:rPr lang="en-US" i="1" dirty="0" smtClean="0">
                <a:latin typeface="Calibri" charset="0"/>
                <a:ea typeface="Calibri" charset="0"/>
                <a:cs typeface="Calibri" charset="0"/>
              </a:rPr>
              <a:t> du retour</a:t>
            </a:r>
            <a:r>
              <a:rPr lang="en-US" dirty="0" smtClean="0">
                <a:latin typeface="Calibri" charset="0"/>
                <a:ea typeface="Calibri" charset="0"/>
                <a:cs typeface="Calibri" charset="0"/>
              </a:rPr>
              <a:t> de Dany </a:t>
            </a:r>
            <a:r>
              <a:rPr lang="en-US" dirty="0" err="1" smtClean="0">
                <a:latin typeface="Calibri" charset="0"/>
                <a:ea typeface="Calibri" charset="0"/>
                <a:cs typeface="Calibri" charset="0"/>
              </a:rPr>
              <a:t>Laferrière</a:t>
            </a:r>
            <a:r>
              <a:rPr lang="en-US" dirty="0">
                <a:latin typeface="Calibri" charset="0"/>
                <a:ea typeface="Calibri" charset="0"/>
                <a:cs typeface="Calibri" charset="0"/>
              </a:rPr>
              <a:t> </a:t>
            </a:r>
            <a:r>
              <a:rPr lang="en-US" dirty="0" smtClean="0">
                <a:latin typeface="Calibri" charset="0"/>
                <a:ea typeface="Calibri" charset="0"/>
                <a:cs typeface="Calibri" charset="0"/>
              </a:rPr>
              <a:t>to juxtapose luxury and excess/la vie </a:t>
            </a:r>
            <a:r>
              <a:rPr lang="en-US" dirty="0" err="1" smtClean="0">
                <a:latin typeface="Calibri" charset="0"/>
                <a:ea typeface="Calibri" charset="0"/>
                <a:cs typeface="Calibri" charset="0"/>
              </a:rPr>
              <a:t>gourmande</a:t>
            </a:r>
            <a:r>
              <a:rPr lang="en-US" dirty="0" smtClean="0">
                <a:latin typeface="Calibri" charset="0"/>
                <a:ea typeface="Calibri" charset="0"/>
                <a:cs typeface="Calibri" charset="0"/>
              </a:rPr>
              <a:t> with hunger in Haiti.</a:t>
            </a:r>
          </a:p>
          <a:p>
            <a:pPr lvl="1"/>
            <a:r>
              <a:rPr lang="en-US" dirty="0" smtClean="0">
                <a:latin typeface="Calibri" charset="0"/>
                <a:ea typeface="Calibri" charset="0"/>
                <a:cs typeface="Calibri" charset="0"/>
              </a:rPr>
              <a:t>Reading, listening, viewing film version of “</a:t>
            </a:r>
            <a:r>
              <a:rPr lang="en-US" dirty="0" err="1" smtClean="0">
                <a:latin typeface="Calibri" charset="0"/>
                <a:ea typeface="Calibri" charset="0"/>
                <a:cs typeface="Calibri" charset="0"/>
              </a:rPr>
              <a:t>Déjeuner</a:t>
            </a:r>
            <a:r>
              <a:rPr lang="en-US" dirty="0" smtClean="0">
                <a:latin typeface="Calibri" charset="0"/>
                <a:ea typeface="Calibri" charset="0"/>
                <a:cs typeface="Calibri" charset="0"/>
              </a:rPr>
              <a:t> du </a:t>
            </a:r>
            <a:r>
              <a:rPr lang="en-US" dirty="0" err="1" smtClean="0">
                <a:latin typeface="Calibri" charset="0"/>
                <a:ea typeface="Calibri" charset="0"/>
                <a:cs typeface="Calibri" charset="0"/>
              </a:rPr>
              <a:t>matin</a:t>
            </a:r>
            <a:r>
              <a:rPr lang="en-US" dirty="0" smtClean="0">
                <a:latin typeface="Calibri" charset="0"/>
                <a:ea typeface="Calibri" charset="0"/>
                <a:cs typeface="Calibri" charset="0"/>
              </a:rPr>
              <a:t>” de Jacques </a:t>
            </a:r>
            <a:r>
              <a:rPr lang="en-US" dirty="0" err="1" smtClean="0">
                <a:latin typeface="Calibri" charset="0"/>
                <a:ea typeface="Calibri" charset="0"/>
                <a:cs typeface="Calibri" charset="0"/>
              </a:rPr>
              <a:t>Prévert</a:t>
            </a:r>
            <a:r>
              <a:rPr lang="en-US" dirty="0" smtClean="0">
                <a:latin typeface="Calibri" charset="0"/>
                <a:ea typeface="Calibri" charset="0"/>
                <a:cs typeface="Calibri" charset="0"/>
              </a:rPr>
              <a:t> to point out cultural assumptions about sexual orientation.</a:t>
            </a:r>
          </a:p>
          <a:p>
            <a:pPr lvl="1"/>
            <a:endParaRPr lang="en-US" sz="1800" dirty="0">
              <a:latin typeface="Calibri" charset="0"/>
              <a:ea typeface="Calibri" charset="0"/>
              <a:cs typeface="Calibri" charset="0"/>
            </a:endParaRPr>
          </a:p>
          <a:p>
            <a:r>
              <a:rPr lang="en-US" sz="2000" b="1" u="sng" dirty="0" smtClean="0">
                <a:latin typeface="Calibri" charset="0"/>
                <a:ea typeface="Calibri" charset="0"/>
                <a:cs typeface="Calibri" charset="0"/>
              </a:rPr>
              <a:t>Social </a:t>
            </a:r>
            <a:r>
              <a:rPr lang="en-US" sz="2000" b="1" u="sng" dirty="0">
                <a:latin typeface="Calibri" charset="0"/>
                <a:ea typeface="Calibri" charset="0"/>
                <a:cs typeface="Calibri" charset="0"/>
              </a:rPr>
              <a:t>Justice Categories</a:t>
            </a:r>
            <a:r>
              <a:rPr lang="en-US" sz="2000" dirty="0">
                <a:latin typeface="Calibri" charset="0"/>
                <a:ea typeface="Calibri" charset="0"/>
                <a:cs typeface="Calibri" charset="0"/>
              </a:rPr>
              <a:t>: Problem-posing, textual </a:t>
            </a:r>
            <a:r>
              <a:rPr lang="en-US" sz="2000" dirty="0" smtClean="0">
                <a:latin typeface="Calibri" charset="0"/>
                <a:ea typeface="Calibri" charset="0"/>
                <a:cs typeface="Calibri" charset="0"/>
              </a:rPr>
              <a:t>analysis, </a:t>
            </a:r>
            <a:r>
              <a:rPr lang="en-US" sz="2000" dirty="0">
                <a:latin typeface="Calibri" charset="0"/>
                <a:ea typeface="Calibri" charset="0"/>
                <a:cs typeface="Calibri" charset="0"/>
              </a:rPr>
              <a:t>reflective</a:t>
            </a:r>
          </a:p>
          <a:p>
            <a:pPr lvl="1"/>
            <a:endParaRPr lang="is-IS" sz="2000" i="1" dirty="0">
              <a:latin typeface="Calibri" charset="0"/>
              <a:ea typeface="Calibri" charset="0"/>
              <a:cs typeface="Calibri" charset="0"/>
            </a:endParaRPr>
          </a:p>
          <a:p>
            <a:pPr lvl="1"/>
            <a:endParaRPr lang="en-US" sz="2000" dirty="0"/>
          </a:p>
        </p:txBody>
      </p:sp>
      <p:pic>
        <p:nvPicPr>
          <p:cNvPr id="6" name="Picture 5"/>
          <p:cNvPicPr/>
          <p:nvPr/>
        </p:nvPicPr>
        <p:blipFill>
          <a:blip r:embed="rId5">
            <a:extLst>
              <a:ext uri="{28A0092B-C50C-407E-A947-70E740481C1C}">
                <a14:useLocalDpi xmlns:a14="http://schemas.microsoft.com/office/drawing/2010/main" val="0"/>
              </a:ext>
            </a:extLst>
          </a:blip>
          <a:stretch>
            <a:fillRect/>
          </a:stretch>
        </p:blipFill>
        <p:spPr>
          <a:xfrm>
            <a:off x="412625" y="412947"/>
            <a:ext cx="1075212" cy="1361010"/>
          </a:xfrm>
          <a:prstGeom prst="rect">
            <a:avLst/>
          </a:prstGeom>
        </p:spPr>
      </p:pic>
    </p:spTree>
    <p:extLst>
      <p:ext uri="{BB962C8B-B14F-4D97-AF65-F5344CB8AC3E}">
        <p14:creationId xmlns:p14="http://schemas.microsoft.com/office/powerpoint/2010/main" val="138695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8792" y="343647"/>
            <a:ext cx="8715796" cy="1499611"/>
          </a:xfrm>
        </p:spPr>
        <p:txBody>
          <a:bodyPr>
            <a:normAutofit fontScale="90000"/>
          </a:bodyPr>
          <a:lstStyle/>
          <a:p>
            <a:r>
              <a:rPr lang="en-US" dirty="0">
                <a:latin typeface="Calibri"/>
                <a:cs typeface="Calibri"/>
              </a:rPr>
              <a:t> </a:t>
            </a:r>
            <a:r>
              <a:rPr lang="en-US" dirty="0" smtClean="0">
                <a:latin typeface="Calibri"/>
                <a:cs typeface="Calibri"/>
              </a:rPr>
              <a:t>      </a:t>
            </a:r>
            <a:r>
              <a:rPr lang="en-US" dirty="0" smtClean="0">
                <a:latin typeface="Calibri" charset="0"/>
                <a:ea typeface="Calibri" charset="0"/>
                <a:cs typeface="Calibri" charset="0"/>
              </a:rPr>
              <a:t>Examples </a:t>
            </a:r>
            <a:r>
              <a:rPr lang="en-US" dirty="0">
                <a:latin typeface="Calibri" charset="0"/>
                <a:ea typeface="Calibri" charset="0"/>
                <a:cs typeface="Calibri" charset="0"/>
              </a:rPr>
              <a:t>of Social Justice </a:t>
            </a:r>
            <a:r>
              <a:rPr lang="en-US" dirty="0" smtClean="0">
                <a:latin typeface="Calibri" charset="0"/>
                <a:ea typeface="Calibri" charset="0"/>
                <a:cs typeface="Calibri" charset="0"/>
              </a:rPr>
              <a:t>Activities</a:t>
            </a:r>
            <a:br>
              <a:rPr lang="en-US" dirty="0" smtClean="0">
                <a:latin typeface="Calibri" charset="0"/>
                <a:ea typeface="Calibri" charset="0"/>
                <a:cs typeface="Calibri" charset="0"/>
              </a:rPr>
            </a:br>
            <a:r>
              <a:rPr lang="en-US" dirty="0" smtClean="0">
                <a:latin typeface="Calibri" charset="0"/>
                <a:ea typeface="Calibri" charset="0"/>
                <a:cs typeface="Calibri" charset="0"/>
              </a:rPr>
              <a:t>     </a:t>
            </a:r>
            <a:r>
              <a:rPr lang="en-US" sz="2200" dirty="0" smtClean="0">
                <a:latin typeface="Calibri" charset="0"/>
                <a:ea typeface="Calibri" charset="0"/>
                <a:cs typeface="Calibri" charset="0"/>
              </a:rPr>
              <a:t>used in 3 sections of FRE 121 (Elementary French I), Fall 2015</a:t>
            </a:r>
            <a:br>
              <a:rPr lang="en-US" sz="2200" dirty="0" smtClean="0">
                <a:latin typeface="Calibri" charset="0"/>
                <a:ea typeface="Calibri" charset="0"/>
                <a:cs typeface="Calibri" charset="0"/>
              </a:rPr>
            </a:br>
            <a:r>
              <a:rPr lang="en-US" sz="2200" dirty="0" smtClean="0">
                <a:latin typeface="Calibri" charset="0"/>
                <a:ea typeface="Calibri" charset="0"/>
                <a:cs typeface="Calibri" charset="0"/>
              </a:rPr>
              <a:t>     with the textbook </a:t>
            </a:r>
            <a:r>
              <a:rPr lang="en-US" sz="2200" i="1" dirty="0" smtClean="0">
                <a:latin typeface="Calibri" charset="0"/>
                <a:ea typeface="Calibri" charset="0"/>
                <a:cs typeface="Calibri" charset="0"/>
              </a:rPr>
              <a:t>Points de </a:t>
            </a:r>
            <a:r>
              <a:rPr lang="en-US" sz="2200" i="1" dirty="0" err="1" smtClean="0">
                <a:latin typeface="Calibri" charset="0"/>
                <a:ea typeface="Calibri" charset="0"/>
                <a:cs typeface="Calibri" charset="0"/>
              </a:rPr>
              <a:t>départ</a:t>
            </a:r>
            <a:r>
              <a:rPr lang="en-US" sz="2200" i="1" dirty="0" smtClean="0">
                <a:latin typeface="Calibri" charset="0"/>
                <a:ea typeface="Calibri" charset="0"/>
                <a:cs typeface="Calibri" charset="0"/>
              </a:rPr>
              <a:t> </a:t>
            </a:r>
            <a:r>
              <a:rPr lang="en-US" sz="2200" dirty="0" smtClean="0">
                <a:latin typeface="Calibri" charset="0"/>
                <a:ea typeface="Calibri" charset="0"/>
                <a:cs typeface="Calibri" charset="0"/>
              </a:rPr>
              <a:t>by </a:t>
            </a:r>
            <a:r>
              <a:rPr lang="en-US" sz="2200" dirty="0" err="1" smtClean="0">
                <a:latin typeface="Calibri" charset="0"/>
                <a:ea typeface="Calibri" charset="0"/>
                <a:cs typeface="Calibri" charset="0"/>
              </a:rPr>
              <a:t>Scullen</a:t>
            </a:r>
            <a:r>
              <a:rPr lang="en-US" sz="2200" dirty="0" smtClean="0">
                <a:latin typeface="Calibri" charset="0"/>
                <a:ea typeface="Calibri" charset="0"/>
                <a:cs typeface="Calibri" charset="0"/>
              </a:rPr>
              <a:t>, Pons, &amp; </a:t>
            </a:r>
            <a:r>
              <a:rPr lang="en-US" sz="2200" dirty="0" err="1" smtClean="0">
                <a:latin typeface="Calibri" charset="0"/>
                <a:ea typeface="Calibri" charset="0"/>
                <a:cs typeface="Calibri" charset="0"/>
              </a:rPr>
              <a:t>Valdman</a:t>
            </a:r>
            <a:endParaRPr lang="en-US" sz="2200" dirty="0">
              <a:latin typeface="Calibri" charset="0"/>
              <a:ea typeface="Calibri" charset="0"/>
              <a:cs typeface="Calibri" charset="0"/>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6371" y="1971086"/>
            <a:ext cx="4451349" cy="4566874"/>
          </a:xfr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412625" y="412947"/>
            <a:ext cx="1075212" cy="136101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2332" y="1915762"/>
            <a:ext cx="4681668" cy="4759358"/>
          </a:xfrm>
          <a:prstGeom prst="rect">
            <a:avLst/>
          </a:prstGeom>
        </p:spPr>
      </p:pic>
    </p:spTree>
    <p:extLst>
      <p:ext uri="{BB962C8B-B14F-4D97-AF65-F5344CB8AC3E}">
        <p14:creationId xmlns:p14="http://schemas.microsoft.com/office/powerpoint/2010/main" val="139741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2920"/>
            <a:ext cx="8913813" cy="1005840"/>
          </a:xfrm>
        </p:spPr>
        <p:txBody>
          <a:bodyPr/>
          <a:lstStyle/>
          <a:p>
            <a:r>
              <a:rPr lang="en-US" dirty="0"/>
              <a:t>p</a:t>
            </a:r>
            <a:r>
              <a:rPr lang="en-US" dirty="0" smtClean="0"/>
              <a:t>etite </a:t>
            </a:r>
            <a:r>
              <a:rPr lang="en-US" dirty="0" err="1" smtClean="0"/>
              <a:t>activité</a:t>
            </a:r>
            <a:r>
              <a:rPr lang="en-US" dirty="0" smtClean="0"/>
              <a:t> de </a:t>
            </a:r>
            <a:r>
              <a:rPr lang="en-US" dirty="0" err="1" smtClean="0"/>
              <a:t>compréhension</a:t>
            </a:r>
            <a:r>
              <a:rPr lang="en-US" dirty="0" smtClean="0"/>
              <a:t>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423" y="1676400"/>
            <a:ext cx="7840201" cy="4475824"/>
          </a:xfrm>
        </p:spPr>
      </p:pic>
      <p:pic>
        <p:nvPicPr>
          <p:cNvPr id="5" name="Picture 4" descr="elon log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882" y="5926232"/>
            <a:ext cx="3018118" cy="931768"/>
          </a:xfrm>
          <a:prstGeom prst="rect">
            <a:avLst/>
          </a:prstGeom>
        </p:spPr>
      </p:pic>
      <p:pic>
        <p:nvPicPr>
          <p:cNvPr id="6" name="Picture 5" descr="languages-bann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07376"/>
            <a:ext cx="6320118" cy="604047"/>
          </a:xfrm>
          <a:prstGeom prst="rect">
            <a:avLst/>
          </a:prstGeom>
        </p:spPr>
      </p:pic>
    </p:spTree>
    <p:extLst>
      <p:ext uri="{BB962C8B-B14F-4D97-AF65-F5344CB8AC3E}">
        <p14:creationId xmlns:p14="http://schemas.microsoft.com/office/powerpoint/2010/main" val="178423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0" y="1773239"/>
            <a:ext cx="9144000" cy="1047788"/>
          </a:xfrm>
          <a:solidFill>
            <a:srgbClr val="FFCCFF"/>
          </a:solidFill>
        </p:spPr>
        <p:txBody>
          <a:bodyPr>
            <a:normAutofit fontScale="92500" lnSpcReduction="20000"/>
          </a:bodyPr>
          <a:lstStyle/>
          <a:p>
            <a:pPr algn="l" eaLnBrk="1" hangingPunct="1"/>
            <a:r>
              <a:rPr lang="en-GB" altLang="en-US" sz="2400" u="sng" dirty="0">
                <a:latin typeface="Tahoma" charset="0"/>
                <a:ea typeface="ＭＳ Ｐゴシック" charset="-128"/>
                <a:hlinkClick r:id="rId2" action="ppaction://hlinksldjump"/>
              </a:rPr>
              <a:t>Activité 1</a:t>
            </a:r>
            <a:r>
              <a:rPr lang="en-GB" altLang="en-US" sz="2400" dirty="0">
                <a:latin typeface="Tahoma" charset="0"/>
                <a:ea typeface="ＭＳ Ｐゴシック" charset="-128"/>
                <a:hlinkClick r:id="rId2" action="ppaction://hlinksldjump"/>
              </a:rPr>
              <a:t> </a:t>
            </a:r>
            <a:r>
              <a:rPr lang="en-GB" altLang="en-US" sz="2400" dirty="0">
                <a:latin typeface="Tahoma" charset="0"/>
                <a:ea typeface="ＭＳ Ｐゴシック" charset="-128"/>
                <a:sym typeface="Wingdings" charset="2"/>
              </a:rPr>
              <a:t> </a:t>
            </a:r>
            <a:r>
              <a:rPr lang="en-GB" altLang="en-US" sz="2400" dirty="0" err="1">
                <a:latin typeface="Tahoma" charset="0"/>
                <a:ea typeface="ＭＳ Ｐゴシック" charset="-128"/>
                <a:sym typeface="Wingdings" charset="2"/>
              </a:rPr>
              <a:t>Regardez</a:t>
            </a:r>
            <a:r>
              <a:rPr lang="en-GB" altLang="en-US" sz="2400" dirty="0">
                <a:latin typeface="Tahoma" charset="0"/>
                <a:ea typeface="ＭＳ Ｐゴシック" charset="-128"/>
                <a:sym typeface="Wingdings" charset="2"/>
              </a:rPr>
              <a:t> un court </a:t>
            </a:r>
            <a:r>
              <a:rPr lang="en-GB" altLang="en-US" sz="2400" dirty="0" err="1">
                <a:latin typeface="Tahoma" charset="0"/>
                <a:ea typeface="ＭＳ Ｐゴシック" charset="-128"/>
                <a:sym typeface="Wingdings" charset="2"/>
              </a:rPr>
              <a:t>métrage</a:t>
            </a:r>
            <a:r>
              <a:rPr lang="en-GB" altLang="en-US" sz="2400" dirty="0">
                <a:latin typeface="Tahoma" charset="0"/>
                <a:ea typeface="ＭＳ Ｐゴシック" charset="-128"/>
                <a:sym typeface="Wingdings" charset="2"/>
              </a:rPr>
              <a:t> (short film) </a:t>
            </a:r>
            <a:r>
              <a:rPr lang="en-GB" altLang="en-US" sz="2400" dirty="0" err="1">
                <a:latin typeface="Tahoma" charset="0"/>
                <a:ea typeface="ＭＳ Ｐゴシック" charset="-128"/>
                <a:sym typeface="Wingdings" charset="2"/>
              </a:rPr>
              <a:t>basé</a:t>
            </a:r>
            <a:r>
              <a:rPr lang="en-GB" altLang="en-US" sz="2400" dirty="0">
                <a:latin typeface="Tahoma" charset="0"/>
                <a:ea typeface="ＭＳ Ｐゴシック" charset="-128"/>
                <a:sym typeface="Wingdings" charset="2"/>
              </a:rPr>
              <a:t> sur le </a:t>
            </a:r>
            <a:r>
              <a:rPr lang="en-GB" altLang="en-US" sz="2400" dirty="0" err="1">
                <a:latin typeface="Tahoma" charset="0"/>
                <a:ea typeface="ＭＳ Ｐゴシック" charset="-128"/>
                <a:sym typeface="Wingdings" charset="2"/>
              </a:rPr>
              <a:t>poème</a:t>
            </a:r>
            <a:r>
              <a:rPr lang="en-GB" altLang="en-US" sz="2400" dirty="0">
                <a:latin typeface="Tahoma" charset="0"/>
                <a:ea typeface="ＭＳ Ｐゴシック" charset="-128"/>
                <a:sym typeface="Wingdings" charset="2"/>
              </a:rPr>
              <a:t> et </a:t>
            </a:r>
            <a:r>
              <a:rPr lang="en-GB" altLang="en-US" sz="2400" dirty="0" err="1">
                <a:latin typeface="Tahoma" charset="0"/>
                <a:ea typeface="ＭＳ Ｐゴシック" charset="-128"/>
                <a:sym typeface="Wingdings" charset="2"/>
              </a:rPr>
              <a:t>écrivez</a:t>
            </a:r>
            <a:r>
              <a:rPr lang="en-GB" altLang="en-US" sz="2400" dirty="0">
                <a:latin typeface="Tahoma" charset="0"/>
                <a:ea typeface="ＭＳ Ｐゴシック" charset="-128"/>
                <a:sym typeface="Wingdings" charset="2"/>
              </a:rPr>
              <a:t> </a:t>
            </a:r>
            <a:r>
              <a:rPr lang="en-GB" altLang="en-US" sz="2400" dirty="0" err="1">
                <a:latin typeface="Tahoma" charset="0"/>
                <a:ea typeface="ＭＳ Ｐゴシック" charset="-128"/>
                <a:sym typeface="Wingdings" charset="2"/>
              </a:rPr>
              <a:t>quelques</a:t>
            </a:r>
            <a:r>
              <a:rPr lang="en-GB" altLang="en-US" sz="2400" dirty="0">
                <a:latin typeface="Tahoma" charset="0"/>
                <a:ea typeface="ＭＳ Ｐゴシック" charset="-128"/>
                <a:sym typeface="Wingdings" charset="2"/>
              </a:rPr>
              <a:t> phrases au passé pour </a:t>
            </a:r>
            <a:r>
              <a:rPr lang="en-GB" altLang="en-US" sz="2400" dirty="0" err="1">
                <a:latin typeface="Tahoma" charset="0"/>
                <a:ea typeface="ＭＳ Ｐゴシック" charset="-128"/>
                <a:sym typeface="Wingdings" charset="2"/>
              </a:rPr>
              <a:t>illustrer</a:t>
            </a:r>
            <a:r>
              <a:rPr lang="en-GB" altLang="en-US" sz="2400" dirty="0">
                <a:latin typeface="Tahoma" charset="0"/>
                <a:ea typeface="ＭＳ Ｐゴシック" charset="-128"/>
                <a:sym typeface="Wingdings" charset="2"/>
              </a:rPr>
              <a:t> </a:t>
            </a:r>
            <a:r>
              <a:rPr lang="en-GB" altLang="en-US" sz="2400" dirty="0" err="1">
                <a:latin typeface="Tahoma" charset="0"/>
                <a:ea typeface="ＭＳ Ｐゴシック" charset="-128"/>
                <a:sym typeface="Wingdings" charset="2"/>
              </a:rPr>
              <a:t>l’action</a:t>
            </a:r>
            <a:r>
              <a:rPr lang="en-GB" altLang="en-US" sz="2400" dirty="0">
                <a:latin typeface="Tahoma" charset="0"/>
                <a:ea typeface="ＭＳ Ｐゴシック" charset="-128"/>
                <a:sym typeface="Wingdings" charset="2"/>
              </a:rPr>
              <a:t> de </a:t>
            </a:r>
            <a:r>
              <a:rPr lang="en-GB" altLang="en-US" sz="2400" dirty="0" err="1">
                <a:latin typeface="Tahoma" charset="0"/>
                <a:ea typeface="ＭＳ Ｐゴシック" charset="-128"/>
                <a:sym typeface="Wingdings" charset="2"/>
              </a:rPr>
              <a:t>l’histoire</a:t>
            </a:r>
            <a:r>
              <a:rPr lang="en-GB" altLang="en-US" sz="2400" dirty="0">
                <a:latin typeface="Tahoma" charset="0"/>
                <a:ea typeface="ＭＳ Ｐゴシック" charset="-128"/>
                <a:sym typeface="Wingdings" charset="2"/>
              </a:rPr>
              <a:t>. </a:t>
            </a:r>
            <a:endParaRPr lang="en-GB" altLang="en-US" sz="2400" b="1" dirty="0">
              <a:solidFill>
                <a:srgbClr val="CC0000"/>
              </a:solidFill>
              <a:latin typeface="Tahoma" charset="0"/>
              <a:ea typeface="ＭＳ Ｐゴシック" charset="-128"/>
            </a:endParaRPr>
          </a:p>
        </p:txBody>
      </p:sp>
      <p:pic>
        <p:nvPicPr>
          <p:cNvPr id="14338" name="Picture 4" descr="Jacques Prevert Paris, 1955 Art Print by Robert Doisneau">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7015" y="147600"/>
            <a:ext cx="117157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6"/>
          <p:cNvSpPr>
            <a:spLocks noChangeArrowheads="1"/>
          </p:cNvSpPr>
          <p:nvPr/>
        </p:nvSpPr>
        <p:spPr bwMode="auto">
          <a:xfrm>
            <a:off x="1642821" y="286421"/>
            <a:ext cx="503103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en-US" b="1" i="1" dirty="0">
                <a:solidFill>
                  <a:srgbClr val="000000"/>
                </a:solidFill>
                <a:latin typeface="Georgia" charset="0"/>
                <a:hlinkClick r:id="rId5"/>
              </a:rPr>
              <a:t>Déjeuner du matin</a:t>
            </a:r>
            <a:endParaRPr lang="en-GB" altLang="en-US" dirty="0">
              <a:solidFill>
                <a:srgbClr val="000000"/>
              </a:solidFill>
            </a:endParaRPr>
          </a:p>
          <a:p>
            <a:pPr algn="ctr">
              <a:spcBef>
                <a:spcPct val="0"/>
              </a:spcBef>
              <a:buFontTx/>
              <a:buNone/>
            </a:pPr>
            <a:r>
              <a:rPr lang="en-GB" altLang="en-US" sz="2400" b="1" i="1" dirty="0">
                <a:solidFill>
                  <a:srgbClr val="000000"/>
                </a:solidFill>
                <a:latin typeface="Georgia" charset="0"/>
              </a:rPr>
              <a:t>Jacques </a:t>
            </a:r>
            <a:r>
              <a:rPr lang="en-GB" altLang="en-US" sz="2400" b="1" i="1" dirty="0" err="1">
                <a:solidFill>
                  <a:srgbClr val="000000"/>
                </a:solidFill>
                <a:latin typeface="Georgia" charset="0"/>
              </a:rPr>
              <a:t>Prévert</a:t>
            </a:r>
            <a:endParaRPr lang="en-GB" altLang="en-US" sz="2400" b="1" i="1" dirty="0">
              <a:solidFill>
                <a:srgbClr val="000000"/>
              </a:solidFill>
              <a:latin typeface="Georgia" charset="0"/>
            </a:endParaRPr>
          </a:p>
        </p:txBody>
      </p:sp>
      <p:sp>
        <p:nvSpPr>
          <p:cNvPr id="14340" name="Rectangle 7"/>
          <p:cNvSpPr>
            <a:spLocks noChangeArrowheads="1"/>
          </p:cNvSpPr>
          <p:nvPr/>
        </p:nvSpPr>
        <p:spPr bwMode="auto">
          <a:xfrm>
            <a:off x="-180975" y="1052513"/>
            <a:ext cx="7451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spcBef>
                <a:spcPct val="20000"/>
              </a:spcBef>
            </a:pPr>
            <a:endParaRPr lang="en-US" altLang="en-US" sz="2400" b="1">
              <a:solidFill>
                <a:schemeClr val="accent2"/>
              </a:solidFill>
              <a:latin typeface="Tahoma" charset="0"/>
            </a:endParaRPr>
          </a:p>
        </p:txBody>
      </p:sp>
      <p:sp>
        <p:nvSpPr>
          <p:cNvPr id="2057" name="Rectangle 9"/>
          <p:cNvSpPr>
            <a:spLocks noChangeArrowheads="1"/>
          </p:cNvSpPr>
          <p:nvPr/>
        </p:nvSpPr>
        <p:spPr bwMode="auto">
          <a:xfrm>
            <a:off x="0" y="2981404"/>
            <a:ext cx="9144000" cy="132712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GB" altLang="en-US" sz="2400" u="sng" dirty="0">
                <a:latin typeface="Tahoma" charset="0"/>
                <a:hlinkClick r:id="rId6" action="ppaction://hlinksldjump"/>
              </a:rPr>
              <a:t>Activité 2</a:t>
            </a:r>
            <a:r>
              <a:rPr lang="en-GB" altLang="en-US" sz="2400" dirty="0">
                <a:latin typeface="Tahoma" charset="0"/>
                <a:hlinkClick r:id="rId6" action="ppaction://hlinksldjump"/>
              </a:rPr>
              <a:t> </a:t>
            </a:r>
            <a:r>
              <a:rPr lang="en-GB" altLang="en-US" sz="2400" dirty="0">
                <a:latin typeface="Tahoma" charset="0"/>
                <a:sym typeface="Wingdings" charset="2"/>
              </a:rPr>
              <a:t></a:t>
            </a:r>
            <a:r>
              <a:rPr lang="en-GB" altLang="en-US" sz="2400" dirty="0">
                <a:latin typeface="Tahoma" charset="0"/>
              </a:rPr>
              <a:t> </a:t>
            </a:r>
            <a:r>
              <a:rPr lang="en-GB" altLang="en-US" sz="2400" dirty="0" err="1">
                <a:latin typeface="Tahoma" charset="0"/>
                <a:sym typeface="Wingdings" charset="2"/>
              </a:rPr>
              <a:t>Remplissez</a:t>
            </a:r>
            <a:r>
              <a:rPr lang="en-GB" altLang="en-US" sz="2400" dirty="0">
                <a:latin typeface="Tahoma" charset="0"/>
                <a:sym typeface="Wingdings" charset="2"/>
              </a:rPr>
              <a:t> les </a:t>
            </a:r>
            <a:r>
              <a:rPr lang="en-GB" altLang="en-US" sz="2400" dirty="0" err="1">
                <a:latin typeface="Tahoma" charset="0"/>
                <a:sym typeface="Wingdings" charset="2"/>
              </a:rPr>
              <a:t>blancs</a:t>
            </a:r>
            <a:r>
              <a:rPr lang="en-GB" altLang="en-US" sz="2400" dirty="0">
                <a:latin typeface="Tahoma" charset="0"/>
                <a:sym typeface="Wingdings" charset="2"/>
              </a:rPr>
              <a:t> du </a:t>
            </a:r>
            <a:r>
              <a:rPr lang="en-GB" altLang="en-US" sz="2400" dirty="0" err="1">
                <a:latin typeface="Tahoma" charset="0"/>
                <a:sym typeface="Wingdings" charset="2"/>
              </a:rPr>
              <a:t>poème</a:t>
            </a:r>
            <a:r>
              <a:rPr lang="en-GB" altLang="en-US" sz="2400" dirty="0">
                <a:latin typeface="Tahoma" charset="0"/>
                <a:sym typeface="Wingdings" charset="2"/>
              </a:rPr>
              <a:t> avec </a:t>
            </a:r>
            <a:r>
              <a:rPr lang="en-GB" altLang="en-US" sz="2400" dirty="0" err="1">
                <a:latin typeface="Tahoma" charset="0"/>
                <a:sym typeface="Wingdings" charset="2"/>
              </a:rPr>
              <a:t>lesverbes</a:t>
            </a:r>
            <a:r>
              <a:rPr lang="en-GB" altLang="en-US" sz="2400" dirty="0">
                <a:latin typeface="Tahoma" charset="0"/>
                <a:sym typeface="Wingdings" charset="2"/>
              </a:rPr>
              <a:t> au passé </a:t>
            </a:r>
            <a:r>
              <a:rPr lang="en-GB" altLang="en-US" sz="2400" dirty="0" err="1">
                <a:latin typeface="Tahoma" charset="0"/>
                <a:sym typeface="Wingdings" charset="2"/>
              </a:rPr>
              <a:t>composé</a:t>
            </a:r>
            <a:r>
              <a:rPr lang="en-GB" altLang="en-US" sz="2400" dirty="0">
                <a:latin typeface="Tahoma" charset="0"/>
                <a:sym typeface="Wingdings" charset="2"/>
              </a:rPr>
              <a:t>, </a:t>
            </a:r>
            <a:r>
              <a:rPr lang="en-GB" altLang="en-US" sz="2400" dirty="0" err="1">
                <a:latin typeface="Tahoma" charset="0"/>
                <a:sym typeface="Wingdings" charset="2"/>
              </a:rPr>
              <a:t>faisant</a:t>
            </a:r>
            <a:r>
              <a:rPr lang="en-GB" altLang="en-US" sz="2400" dirty="0">
                <a:latin typeface="Tahoma" charset="0"/>
                <a:sym typeface="Wingdings" charset="2"/>
              </a:rPr>
              <a:t> attention aux </a:t>
            </a:r>
            <a:r>
              <a:rPr lang="en-GB" altLang="en-US" sz="2400" dirty="0" err="1">
                <a:latin typeface="Tahoma" charset="0"/>
                <a:sym typeface="Wingdings" charset="2"/>
              </a:rPr>
              <a:t>verbes</a:t>
            </a:r>
            <a:r>
              <a:rPr lang="en-GB" altLang="en-US" sz="2400" dirty="0">
                <a:latin typeface="Tahoma" charset="0"/>
                <a:sym typeface="Wingdings" charset="2"/>
              </a:rPr>
              <a:t> </a:t>
            </a:r>
            <a:r>
              <a:rPr lang="en-GB" altLang="en-US" sz="2400" dirty="0" err="1">
                <a:latin typeface="Tahoma" charset="0"/>
                <a:sym typeface="Wingdings" charset="2"/>
              </a:rPr>
              <a:t>irréguliers</a:t>
            </a:r>
            <a:r>
              <a:rPr lang="en-GB" altLang="en-US" sz="2400" dirty="0">
                <a:latin typeface="Tahoma" charset="0"/>
                <a:sym typeface="Wingdings" charset="2"/>
              </a:rPr>
              <a:t>, aux </a:t>
            </a:r>
            <a:r>
              <a:rPr lang="en-GB" altLang="en-US" sz="2400" dirty="0" err="1">
                <a:latin typeface="Tahoma" charset="0"/>
                <a:sym typeface="Wingdings" charset="2"/>
              </a:rPr>
              <a:t>verbes</a:t>
            </a:r>
            <a:r>
              <a:rPr lang="en-GB" altLang="en-US" sz="2400" dirty="0">
                <a:latin typeface="Tahoma" charset="0"/>
                <a:sym typeface="Wingdings" charset="2"/>
              </a:rPr>
              <a:t> </a:t>
            </a:r>
            <a:r>
              <a:rPr lang="en-GB" altLang="en-US" sz="2400" dirty="0" err="1">
                <a:latin typeface="Tahoma" charset="0"/>
                <a:sym typeface="Wingdings" charset="2"/>
              </a:rPr>
              <a:t>auxiliaires</a:t>
            </a:r>
            <a:r>
              <a:rPr lang="en-GB" altLang="en-US" sz="2400" dirty="0">
                <a:latin typeface="Tahoma" charset="0"/>
                <a:sym typeface="Wingdings" charset="2"/>
              </a:rPr>
              <a:t>, et aux accords (agreements).</a:t>
            </a:r>
          </a:p>
          <a:p>
            <a:pPr eaLnBrk="1" hangingPunct="1">
              <a:spcBef>
                <a:spcPct val="0"/>
              </a:spcBef>
              <a:buFontTx/>
              <a:buNone/>
            </a:pPr>
            <a:endParaRPr lang="en-GB" altLang="en-US" sz="2400" dirty="0">
              <a:latin typeface="Tahoma" charset="0"/>
              <a:sym typeface="Wingdings" charset="2"/>
            </a:endParaRPr>
          </a:p>
        </p:txBody>
      </p:sp>
      <p:sp>
        <p:nvSpPr>
          <p:cNvPr id="2059" name="Rectangle 11"/>
          <p:cNvSpPr>
            <a:spLocks noChangeArrowheads="1"/>
          </p:cNvSpPr>
          <p:nvPr/>
        </p:nvSpPr>
        <p:spPr bwMode="auto">
          <a:xfrm>
            <a:off x="0" y="4468908"/>
            <a:ext cx="9144000" cy="78501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buFontTx/>
              <a:buNone/>
            </a:pPr>
            <a:r>
              <a:rPr lang="en-GB" altLang="en-US" sz="2400" u="sng">
                <a:latin typeface="Tahoma" charset="0"/>
                <a:hlinkClick r:id="rId2" action="ppaction://hlinksldjump"/>
              </a:rPr>
              <a:t>Activité</a:t>
            </a:r>
            <a:r>
              <a:rPr lang="en-GB" altLang="en-US" sz="2400" u="sng" dirty="0">
                <a:latin typeface="Tahoma" charset="0"/>
                <a:hlinkClick r:id="rId2" action="ppaction://hlinksldjump"/>
              </a:rPr>
              <a:t> 3</a:t>
            </a:r>
            <a:r>
              <a:rPr lang="en-GB" altLang="en-US" sz="2400" dirty="0">
                <a:latin typeface="Tahoma" charset="0"/>
                <a:hlinkClick r:id="rId2" action="ppaction://hlinksldjump"/>
              </a:rPr>
              <a:t> </a:t>
            </a:r>
            <a:r>
              <a:rPr lang="en-GB" altLang="en-US" sz="2400" dirty="0">
                <a:latin typeface="Tahoma" charset="0"/>
                <a:sym typeface="Wingdings" charset="2"/>
              </a:rPr>
              <a:t> </a:t>
            </a:r>
            <a:r>
              <a:rPr lang="en-GB" altLang="en-US" sz="2400" dirty="0">
                <a:latin typeface="Tahoma" charset="0"/>
              </a:rPr>
              <a:t>Discussion du </a:t>
            </a:r>
            <a:r>
              <a:rPr lang="en-GB" altLang="en-US" sz="2400" dirty="0" err="1">
                <a:latin typeface="Tahoma" charset="0"/>
              </a:rPr>
              <a:t>poème</a:t>
            </a:r>
            <a:r>
              <a:rPr lang="en-GB" altLang="en-US" sz="2400" dirty="0">
                <a:latin typeface="Tahoma" charset="0"/>
              </a:rPr>
              <a:t> </a:t>
            </a:r>
            <a:r>
              <a:rPr lang="en-GB" altLang="en-US" sz="2400" dirty="0" err="1">
                <a:latin typeface="Tahoma" charset="0"/>
              </a:rPr>
              <a:t>en</a:t>
            </a:r>
            <a:r>
              <a:rPr lang="en-GB" altLang="en-US" sz="2400" dirty="0">
                <a:latin typeface="Tahoma" charset="0"/>
              </a:rPr>
              <a:t> </a:t>
            </a:r>
            <a:r>
              <a:rPr lang="en-GB" altLang="en-US" sz="2400" dirty="0" err="1">
                <a:latin typeface="Tahoma" charset="0"/>
              </a:rPr>
              <a:t>groupes</a:t>
            </a:r>
            <a:r>
              <a:rPr lang="en-GB" altLang="en-US" sz="2400" dirty="0">
                <a:latin typeface="Tahoma" charset="0"/>
              </a:rPr>
              <a:t>.</a:t>
            </a:r>
            <a:endParaRPr lang="en-GB" altLang="en-US" sz="2400" b="1" dirty="0">
              <a:solidFill>
                <a:srgbClr val="CC0000"/>
              </a:solidFill>
              <a:latin typeface="Tahoma" charset="0"/>
            </a:endParaRPr>
          </a:p>
          <a:p>
            <a:pPr eaLnBrk="1" hangingPunct="1">
              <a:buFontTx/>
              <a:buNone/>
            </a:pPr>
            <a:endParaRPr lang="en-GB" altLang="en-US" sz="2400" b="1" dirty="0">
              <a:solidFill>
                <a:srgbClr val="CC0000"/>
              </a:solidFill>
              <a:latin typeface="Tahoma" charset="0"/>
            </a:endParaRPr>
          </a:p>
        </p:txBody>
      </p:sp>
      <p:sp>
        <p:nvSpPr>
          <p:cNvPr id="2060" name="Rectangle 12"/>
          <p:cNvSpPr>
            <a:spLocks noChangeArrowheads="1"/>
          </p:cNvSpPr>
          <p:nvPr/>
        </p:nvSpPr>
        <p:spPr bwMode="auto">
          <a:xfrm>
            <a:off x="0" y="5414304"/>
            <a:ext cx="9144000" cy="1017493"/>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buFontTx/>
              <a:buNone/>
            </a:pPr>
            <a:r>
              <a:rPr lang="en-GB" altLang="en-US" sz="2400" u="sng">
                <a:latin typeface="Tahoma" charset="0"/>
                <a:hlinkClick r:id="rId7" action="ppaction://hlinksldjump"/>
              </a:rPr>
              <a:t>Activité</a:t>
            </a:r>
            <a:r>
              <a:rPr lang="en-GB" altLang="en-US" sz="2400" u="sng" dirty="0">
                <a:latin typeface="Tahoma" charset="0"/>
                <a:hlinkClick r:id="rId7" action="ppaction://hlinksldjump"/>
              </a:rPr>
              <a:t> 4</a:t>
            </a:r>
            <a:r>
              <a:rPr lang="en-GB" altLang="en-US" sz="2400" dirty="0">
                <a:latin typeface="Tahoma" charset="0"/>
                <a:hlinkClick r:id="rId7" action="ppaction://hlinksldjump"/>
              </a:rPr>
              <a:t> </a:t>
            </a:r>
            <a:r>
              <a:rPr lang="en-GB" altLang="en-US" sz="2400" dirty="0">
                <a:latin typeface="Tahoma" charset="0"/>
                <a:sym typeface="Wingdings" charset="2"/>
              </a:rPr>
              <a:t></a:t>
            </a:r>
            <a:r>
              <a:rPr lang="en-GB" altLang="en-US" sz="2400" dirty="0">
                <a:latin typeface="Tahoma" charset="0"/>
              </a:rPr>
              <a:t> </a:t>
            </a:r>
            <a:r>
              <a:rPr lang="en-GB" altLang="en-US" sz="2400" dirty="0" err="1">
                <a:latin typeface="Tahoma" charset="0"/>
              </a:rPr>
              <a:t>Lisez</a:t>
            </a:r>
            <a:r>
              <a:rPr lang="en-GB" altLang="en-US" sz="2400" dirty="0">
                <a:latin typeface="Tahoma" charset="0"/>
              </a:rPr>
              <a:t> le </a:t>
            </a:r>
            <a:r>
              <a:rPr lang="en-GB" altLang="en-US" sz="2400" dirty="0" err="1">
                <a:latin typeface="Tahoma" charset="0"/>
              </a:rPr>
              <a:t>poème</a:t>
            </a:r>
            <a:r>
              <a:rPr lang="en-GB" altLang="en-US" sz="2400" dirty="0">
                <a:latin typeface="Tahoma" charset="0"/>
              </a:rPr>
              <a:t> avec un bon accent. </a:t>
            </a:r>
            <a:endParaRPr lang="en-GB" altLang="en-US" sz="2400" b="1" dirty="0">
              <a:solidFill>
                <a:srgbClr val="CC0000"/>
              </a:solidFill>
              <a:latin typeface="Tahoma" charset="0"/>
            </a:endParaRPr>
          </a:p>
        </p:txBody>
      </p:sp>
    </p:spTree>
    <p:extLst>
      <p:ext uri="{BB962C8B-B14F-4D97-AF65-F5344CB8AC3E}">
        <p14:creationId xmlns:p14="http://schemas.microsoft.com/office/powerpoint/2010/main" val="12781838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51">
                                            <p:bg/>
                                          </p:spTgt>
                                        </p:tgtEl>
                                        <p:attrNameLst>
                                          <p:attrName>style.visibility</p:attrName>
                                        </p:attrNameLst>
                                      </p:cBhvr>
                                      <p:to>
                                        <p:strVal val="visible"/>
                                      </p:to>
                                    </p:set>
                                    <p:anim calcmode="lin" valueType="num">
                                      <p:cBhvr additive="base">
                                        <p:cTn id="7" dur="500" fill="hold"/>
                                        <p:tgtEl>
                                          <p:spTgt spid="205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051">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51">
                                            <p:txEl>
                                              <p:pRg st="0" end="0"/>
                                            </p:txEl>
                                          </p:spTgt>
                                        </p:tgtEl>
                                        <p:attrNameLst>
                                          <p:attrName>style.visibility</p:attrName>
                                        </p:attrNameLst>
                                      </p:cBhvr>
                                      <p:to>
                                        <p:strVal val="visible"/>
                                      </p:to>
                                    </p:set>
                                    <p:anim calcmode="lin" valueType="num">
                                      <p:cBhvr additive="base">
                                        <p:cTn id="13" dur="500" fill="hold"/>
                                        <p:tgtEl>
                                          <p:spTgt spid="205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57">
                                            <p:bg/>
                                          </p:spTgt>
                                        </p:tgtEl>
                                        <p:attrNameLst>
                                          <p:attrName>style.visibility</p:attrName>
                                        </p:attrNameLst>
                                      </p:cBhvr>
                                      <p:to>
                                        <p:strVal val="visible"/>
                                      </p:to>
                                    </p:set>
                                    <p:anim calcmode="lin" valueType="num">
                                      <p:cBhvr additive="base">
                                        <p:cTn id="19" dur="500" fill="hold"/>
                                        <p:tgtEl>
                                          <p:spTgt spid="2057">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2057">
                                            <p:bg/>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57">
                                            <p:txEl>
                                              <p:pRg st="0" end="0"/>
                                            </p:txEl>
                                          </p:spTgt>
                                        </p:tgtEl>
                                        <p:attrNameLst>
                                          <p:attrName>style.visibility</p:attrName>
                                        </p:attrNameLst>
                                      </p:cBhvr>
                                      <p:to>
                                        <p:strVal val="visible"/>
                                      </p:to>
                                    </p:set>
                                    <p:anim calcmode="lin" valueType="num">
                                      <p:cBhvr additive="base">
                                        <p:cTn id="25" dur="500" fill="hold"/>
                                        <p:tgtEl>
                                          <p:spTgt spid="205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59">
                                            <p:bg/>
                                          </p:spTgt>
                                        </p:tgtEl>
                                        <p:attrNameLst>
                                          <p:attrName>style.visibility</p:attrName>
                                        </p:attrNameLst>
                                      </p:cBhvr>
                                      <p:to>
                                        <p:strVal val="visible"/>
                                      </p:to>
                                    </p:set>
                                    <p:anim calcmode="lin" valueType="num">
                                      <p:cBhvr additive="base">
                                        <p:cTn id="31" dur="500" fill="hold"/>
                                        <p:tgtEl>
                                          <p:spTgt spid="2059">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059">
                                            <p:bg/>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59">
                                            <p:txEl>
                                              <p:pRg st="0" end="0"/>
                                            </p:txEl>
                                          </p:spTgt>
                                        </p:tgtEl>
                                        <p:attrNameLst>
                                          <p:attrName>style.visibility</p:attrName>
                                        </p:attrNameLst>
                                      </p:cBhvr>
                                      <p:to>
                                        <p:strVal val="visible"/>
                                      </p:to>
                                    </p:set>
                                    <p:anim calcmode="lin" valueType="num">
                                      <p:cBhvr additive="base">
                                        <p:cTn id="37" dur="500" fill="hold"/>
                                        <p:tgtEl>
                                          <p:spTgt spid="2059">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60">
                                            <p:bg/>
                                          </p:spTgt>
                                        </p:tgtEl>
                                        <p:attrNameLst>
                                          <p:attrName>style.visibility</p:attrName>
                                        </p:attrNameLst>
                                      </p:cBhvr>
                                      <p:to>
                                        <p:strVal val="visible"/>
                                      </p:to>
                                    </p:set>
                                    <p:anim calcmode="lin" valueType="num">
                                      <p:cBhvr additive="base">
                                        <p:cTn id="43" dur="500" fill="hold"/>
                                        <p:tgtEl>
                                          <p:spTgt spid="2060">
                                            <p:bg/>
                                          </p:spTgt>
                                        </p:tgtEl>
                                        <p:attrNameLst>
                                          <p:attrName>ppt_x</p:attrName>
                                        </p:attrNameLst>
                                      </p:cBhvr>
                                      <p:tavLst>
                                        <p:tav tm="0">
                                          <p:val>
                                            <p:strVal val="#ppt_x"/>
                                          </p:val>
                                        </p:tav>
                                        <p:tav tm="100000">
                                          <p:val>
                                            <p:strVal val="#ppt_x"/>
                                          </p:val>
                                        </p:tav>
                                      </p:tavLst>
                                    </p:anim>
                                    <p:anim calcmode="lin" valueType="num">
                                      <p:cBhvr additive="base">
                                        <p:cTn id="44" dur="500" fill="hold"/>
                                        <p:tgtEl>
                                          <p:spTgt spid="2060">
                                            <p:bg/>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60">
                                            <p:txEl>
                                              <p:pRg st="0" end="0"/>
                                            </p:txEl>
                                          </p:spTgt>
                                        </p:tgtEl>
                                        <p:attrNameLst>
                                          <p:attrName>style.visibility</p:attrName>
                                        </p:attrNameLst>
                                      </p:cBhvr>
                                      <p:to>
                                        <p:strVal val="visible"/>
                                      </p:to>
                                    </p:set>
                                    <p:anim calcmode="lin" valueType="num">
                                      <p:cBhvr additive="base">
                                        <p:cTn id="49" dur="500" fill="hold"/>
                                        <p:tgtEl>
                                          <p:spTgt spid="2060">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06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animBg="1" advAuto="0"/>
      <p:bldP spid="2057" grpId="0" build="p" animBg="1"/>
      <p:bldP spid="2059" grpId="0" build="p" animBg="1"/>
      <p:bldP spid="2060"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7931"/>
            <a:ext cx="8913813" cy="660662"/>
          </a:xfrm>
        </p:spPr>
        <p:txBody>
          <a:bodyPr/>
          <a:lstStyle/>
          <a:p>
            <a:r>
              <a:rPr lang="en-US" dirty="0" smtClean="0"/>
              <a:t>Why Social Justice?</a:t>
            </a:r>
            <a:endParaRPr lang="en-US" dirty="0"/>
          </a:p>
        </p:txBody>
      </p:sp>
      <p:sp>
        <p:nvSpPr>
          <p:cNvPr id="3" name="Content Placeholder 2"/>
          <p:cNvSpPr>
            <a:spLocks noGrp="1"/>
          </p:cNvSpPr>
          <p:nvPr>
            <p:ph idx="1"/>
          </p:nvPr>
        </p:nvSpPr>
        <p:spPr>
          <a:xfrm>
            <a:off x="203199" y="998593"/>
            <a:ext cx="8710613" cy="5267737"/>
          </a:xfrm>
        </p:spPr>
        <p:txBody>
          <a:bodyPr>
            <a:noAutofit/>
          </a:bodyPr>
          <a:lstStyle/>
          <a:p>
            <a:pPr marL="0" indent="0">
              <a:buNone/>
            </a:pPr>
            <a:r>
              <a:rPr lang="en-US" sz="1800" b="1" u="sng" dirty="0" smtClean="0">
                <a:latin typeface="Calibri" charset="0"/>
                <a:ea typeface="Calibri" charset="0"/>
                <a:cs typeface="Calibri" charset="0"/>
              </a:rPr>
              <a:t>Hypothesis:</a:t>
            </a:r>
            <a:r>
              <a:rPr lang="en-US" sz="1800" b="1" dirty="0" smtClean="0">
                <a:latin typeface="Calibri" charset="0"/>
                <a:ea typeface="Calibri" charset="0"/>
                <a:cs typeface="Calibri" charset="0"/>
              </a:rPr>
              <a:t>  </a:t>
            </a:r>
            <a:r>
              <a:rPr lang="en-US" sz="1800" dirty="0" smtClean="0">
                <a:latin typeface="Calibri" charset="0"/>
                <a:ea typeface="Calibri" charset="0"/>
                <a:cs typeface="Calibri" charset="0"/>
              </a:rPr>
              <a:t>If </a:t>
            </a:r>
            <a:r>
              <a:rPr lang="en-US" sz="1800" dirty="0">
                <a:latin typeface="Calibri" charset="0"/>
                <a:ea typeface="Calibri" charset="0"/>
                <a:cs typeface="Calibri" charset="0"/>
              </a:rPr>
              <a:t>students begin to connect their </a:t>
            </a:r>
            <a:r>
              <a:rPr lang="en-US" sz="1800" i="1" dirty="0">
                <a:latin typeface="Calibri" charset="0"/>
                <a:ea typeface="Calibri" charset="0"/>
                <a:cs typeface="Calibri" charset="0"/>
              </a:rPr>
              <a:t>beginning </a:t>
            </a:r>
            <a:r>
              <a:rPr lang="en-US" sz="1800" dirty="0">
                <a:latin typeface="Calibri" charset="0"/>
                <a:ea typeface="Calibri" charset="0"/>
                <a:cs typeface="Calibri" charset="0"/>
              </a:rPr>
              <a:t>language studies with other disciplines in a more active and engaging way </a:t>
            </a:r>
            <a:r>
              <a:rPr lang="en-US" sz="1800" i="1" dirty="0">
                <a:latin typeface="Calibri" charset="0"/>
                <a:ea typeface="Calibri" charset="0"/>
                <a:cs typeface="Calibri" charset="0"/>
              </a:rPr>
              <a:t>through the lens of social justice</a:t>
            </a:r>
            <a:r>
              <a:rPr lang="en-US" sz="1800" dirty="0">
                <a:latin typeface="Calibri" charset="0"/>
                <a:ea typeface="Calibri" charset="0"/>
                <a:cs typeface="Calibri" charset="0"/>
              </a:rPr>
              <a:t>, they </a:t>
            </a:r>
            <a:r>
              <a:rPr lang="en-US" sz="1800" dirty="0" smtClean="0">
                <a:latin typeface="Calibri" charset="0"/>
                <a:ea typeface="Calibri" charset="0"/>
                <a:cs typeface="Calibri" charset="0"/>
              </a:rPr>
              <a:t>will:</a:t>
            </a:r>
          </a:p>
          <a:p>
            <a:pPr>
              <a:buAutoNum type="alphaLcParenR"/>
            </a:pPr>
            <a:r>
              <a:rPr lang="en-US" sz="1600" dirty="0" smtClean="0">
                <a:latin typeface="Calibri" charset="0"/>
                <a:ea typeface="Calibri" charset="0"/>
                <a:cs typeface="Calibri" charset="0"/>
              </a:rPr>
              <a:t>build</a:t>
            </a:r>
            <a:r>
              <a:rPr lang="en-US" sz="1600" dirty="0">
                <a:latin typeface="Calibri" charset="0"/>
                <a:ea typeface="Calibri" charset="0"/>
                <a:cs typeface="Calibri" charset="0"/>
              </a:rPr>
              <a:t>, reinforce, and expand their knowledge of other disciplines while using new linguistic and cultural knowledge to further develop critical thinking and to solve social justice issues and thus other problems creatively; </a:t>
            </a:r>
            <a:endParaRPr lang="en-US" sz="1600" dirty="0" smtClean="0">
              <a:latin typeface="Calibri" charset="0"/>
              <a:ea typeface="Calibri" charset="0"/>
              <a:cs typeface="Calibri" charset="0"/>
            </a:endParaRPr>
          </a:p>
          <a:p>
            <a:pPr>
              <a:buAutoNum type="alphaLcParenR"/>
            </a:pPr>
            <a:r>
              <a:rPr lang="en-US" sz="1600" dirty="0" smtClean="0">
                <a:latin typeface="Calibri" charset="0"/>
                <a:ea typeface="Calibri" charset="0"/>
                <a:cs typeface="Calibri" charset="0"/>
              </a:rPr>
              <a:t>access </a:t>
            </a:r>
            <a:r>
              <a:rPr lang="en-US" sz="1600" dirty="0">
                <a:latin typeface="Calibri" charset="0"/>
                <a:ea typeface="Calibri" charset="0"/>
                <a:cs typeface="Calibri" charset="0"/>
              </a:rPr>
              <a:t>and evaluate information and diverse perspectives that are available through the language and its cultures; </a:t>
            </a:r>
            <a:endParaRPr lang="en-US" sz="1600" dirty="0" smtClean="0">
              <a:latin typeface="Calibri" charset="0"/>
              <a:ea typeface="Calibri" charset="0"/>
              <a:cs typeface="Calibri" charset="0"/>
            </a:endParaRPr>
          </a:p>
          <a:p>
            <a:pPr>
              <a:buAutoNum type="alphaLcParenR"/>
            </a:pPr>
            <a:r>
              <a:rPr lang="en-US" sz="1600" dirty="0" smtClean="0">
                <a:latin typeface="Calibri" charset="0"/>
                <a:ea typeface="Calibri" charset="0"/>
                <a:cs typeface="Calibri" charset="0"/>
              </a:rPr>
              <a:t>realize </a:t>
            </a:r>
            <a:r>
              <a:rPr lang="en-US" sz="1600" dirty="0">
                <a:latin typeface="Calibri" charset="0"/>
                <a:ea typeface="Calibri" charset="0"/>
                <a:cs typeface="Calibri" charset="0"/>
              </a:rPr>
              <a:t>at this level that they can use the language and culture to investigate, explain, and reflect on the nature of language and cultures through comparisons of their own to others as well as the relationship between the practices and perspectives and products of Francophone cultures; </a:t>
            </a:r>
          </a:p>
          <a:p>
            <a:pPr>
              <a:buAutoNum type="alphaLcParenR"/>
            </a:pPr>
            <a:r>
              <a:rPr lang="en-US" sz="1600" dirty="0" smtClean="0">
                <a:latin typeface="Calibri" charset="0"/>
                <a:ea typeface="Calibri" charset="0"/>
                <a:cs typeface="Calibri" charset="0"/>
              </a:rPr>
              <a:t>use </a:t>
            </a:r>
            <a:r>
              <a:rPr lang="en-US" sz="1600" dirty="0">
                <a:latin typeface="Calibri" charset="0"/>
                <a:ea typeface="Calibri" charset="0"/>
                <a:cs typeface="Calibri" charset="0"/>
              </a:rPr>
              <a:t>French both within and outside the classroom to interact and collaborate in the community and the </a:t>
            </a:r>
            <a:r>
              <a:rPr lang="en-US" sz="1600" dirty="0" smtClean="0">
                <a:latin typeface="Calibri" charset="0"/>
                <a:ea typeface="Calibri" charset="0"/>
                <a:cs typeface="Calibri" charset="0"/>
              </a:rPr>
              <a:t>world;</a:t>
            </a:r>
          </a:p>
          <a:p>
            <a:pPr>
              <a:buAutoNum type="alphaLcParenR"/>
            </a:pPr>
            <a:r>
              <a:rPr lang="en-US" sz="1600" dirty="0" smtClean="0">
                <a:latin typeface="Calibri" charset="0"/>
                <a:ea typeface="Calibri" charset="0"/>
                <a:cs typeface="Calibri" charset="0"/>
              </a:rPr>
              <a:t>and </a:t>
            </a:r>
            <a:r>
              <a:rPr lang="en-US" sz="1600" dirty="0">
                <a:latin typeface="Calibri" charset="0"/>
                <a:ea typeface="Calibri" charset="0"/>
                <a:cs typeface="Calibri" charset="0"/>
              </a:rPr>
              <a:t>finally, understand that all this aligns directly with Elon’s various missions regarding global education, inclusion, diversity, engaging with local communities, and quite simply concern for the common good. </a:t>
            </a:r>
          </a:p>
          <a:p>
            <a:pPr marL="0" indent="0">
              <a:buNone/>
            </a:pPr>
            <a:r>
              <a:rPr lang="en-US" sz="1600" dirty="0" smtClean="0">
                <a:latin typeface="Calibri" charset="0"/>
                <a:ea typeface="Calibri" charset="0"/>
                <a:cs typeface="Calibri" charset="0"/>
              </a:rPr>
              <a:t>	</a:t>
            </a:r>
            <a:endParaRPr lang="en-US" sz="1600" dirty="0">
              <a:latin typeface="Calibri" charset="0"/>
              <a:ea typeface="Calibri" charset="0"/>
              <a:cs typeface="Calibri" charset="0"/>
            </a:endParaRPr>
          </a:p>
        </p:txBody>
      </p:sp>
      <p:pic>
        <p:nvPicPr>
          <p:cNvPr id="5" name="Picture 4" descr="elon log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882" y="5926232"/>
            <a:ext cx="3018118" cy="931768"/>
          </a:xfrm>
          <a:prstGeom prst="rect">
            <a:avLst/>
          </a:prstGeom>
        </p:spPr>
      </p:pic>
      <p:pic>
        <p:nvPicPr>
          <p:cNvPr id="6" name="Picture 5" descr="languages-bann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07376"/>
            <a:ext cx="6320118" cy="604047"/>
          </a:xfrm>
          <a:prstGeom prst="rect">
            <a:avLst/>
          </a:prstGeom>
        </p:spPr>
      </p:pic>
    </p:spTree>
    <p:extLst>
      <p:ext uri="{BB962C8B-B14F-4D97-AF65-F5344CB8AC3E}">
        <p14:creationId xmlns:p14="http://schemas.microsoft.com/office/powerpoint/2010/main" val="2797567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body" idx="1"/>
          </p:nvPr>
        </p:nvSpPr>
        <p:spPr>
          <a:xfrm>
            <a:off x="0" y="0"/>
            <a:ext cx="5364163" cy="6858000"/>
          </a:xfrm>
        </p:spPr>
        <p:txBody>
          <a:bodyPr>
            <a:normAutofit lnSpcReduction="10000"/>
          </a:bodyPr>
          <a:lstStyle/>
          <a:p>
            <a:pPr marL="0" indent="0" eaLnBrk="1" hangingPunct="1">
              <a:buFontTx/>
              <a:buNone/>
            </a:pPr>
            <a:r>
              <a:rPr lang="en-GB" altLang="en-US" sz="2100" b="1" dirty="0" err="1">
                <a:solidFill>
                  <a:srgbClr val="000000"/>
                </a:solidFill>
                <a:latin typeface="Tahoma" charset="0"/>
                <a:ea typeface="ＭＳ Ｐゴシック" charset="-128"/>
              </a:rPr>
              <a:t>Déjeuner</a:t>
            </a:r>
            <a:r>
              <a:rPr lang="en-GB" altLang="en-US" sz="2100" b="1" dirty="0">
                <a:solidFill>
                  <a:srgbClr val="000000"/>
                </a:solidFill>
                <a:latin typeface="Tahoma" charset="0"/>
                <a:ea typeface="ＭＳ Ｐゴシック" charset="-128"/>
              </a:rPr>
              <a:t> du </a:t>
            </a:r>
            <a:r>
              <a:rPr lang="en-GB" altLang="en-US" sz="2100" b="1" dirty="0" err="1">
                <a:solidFill>
                  <a:srgbClr val="000000"/>
                </a:solidFill>
                <a:latin typeface="Tahoma" charset="0"/>
                <a:ea typeface="ＭＳ Ｐゴシック" charset="-128"/>
              </a:rPr>
              <a:t>matin</a:t>
            </a:r>
            <a:r>
              <a:rPr lang="en-GB" altLang="en-US" sz="2100" b="1" dirty="0">
                <a:solidFill>
                  <a:srgbClr val="000000"/>
                </a:solidFill>
                <a:latin typeface="Tahoma" charset="0"/>
                <a:ea typeface="ＭＳ Ｐゴシック" charset="-128"/>
              </a:rPr>
              <a:t>			</a:t>
            </a:r>
            <a:endParaRPr lang="en-GB" altLang="en-US" sz="2100" dirty="0">
              <a:latin typeface="Tahoma" charset="0"/>
              <a:ea typeface="ＭＳ Ｐゴシック" charset="-128"/>
            </a:endParaRPr>
          </a:p>
          <a:p>
            <a:pPr marL="0" indent="0" eaLnBrk="1" hangingPunct="1">
              <a:buFontTx/>
              <a:buNone/>
            </a:pPr>
            <a:r>
              <a:rPr lang="en-GB" altLang="en-US" sz="2100" dirty="0">
                <a:latin typeface="Tahoma" charset="0"/>
                <a:ea typeface="ＭＳ Ｐゴシック" charset="-128"/>
              </a:rPr>
              <a:t>Il </a:t>
            </a:r>
            <a:r>
              <a:rPr lang="en-GB" altLang="en-US" sz="2100" b="1" u="sng" dirty="0">
                <a:solidFill>
                  <a:srgbClr val="CC0000"/>
                </a:solidFill>
                <a:latin typeface="Tahoma" charset="0"/>
                <a:ea typeface="ＭＳ Ｐゴシック" charset="-128"/>
              </a:rPr>
              <a:t>a </a:t>
            </a:r>
            <a:r>
              <a:rPr lang="en-GB" altLang="en-US" sz="2100" b="1" u="sng" dirty="0" err="1">
                <a:solidFill>
                  <a:srgbClr val="CC0000"/>
                </a:solidFill>
                <a:latin typeface="Tahoma" charset="0"/>
                <a:ea typeface="ＭＳ Ｐゴシック" charset="-128"/>
              </a:rPr>
              <a:t>mis</a:t>
            </a:r>
            <a:r>
              <a:rPr lang="en-GB" altLang="en-US" sz="2100" dirty="0">
                <a:latin typeface="Tahoma" charset="0"/>
                <a:ea typeface="ＭＳ Ｐゴシック" charset="-128"/>
              </a:rPr>
              <a:t> le café</a:t>
            </a:r>
            <a:br>
              <a:rPr lang="en-GB" altLang="en-US" sz="2100" dirty="0">
                <a:latin typeface="Tahoma" charset="0"/>
                <a:ea typeface="ＭＳ Ｐゴシック" charset="-128"/>
              </a:rPr>
            </a:br>
            <a:r>
              <a:rPr lang="en-GB" altLang="en-US" sz="2100" dirty="0" err="1">
                <a:latin typeface="Tahoma" charset="0"/>
                <a:ea typeface="ＭＳ Ｐゴシック" charset="-128"/>
              </a:rPr>
              <a:t>Dans</a:t>
            </a:r>
            <a:r>
              <a:rPr lang="en-GB" altLang="en-US" sz="2100" dirty="0">
                <a:latin typeface="Tahoma" charset="0"/>
                <a:ea typeface="ＭＳ Ｐゴシック" charset="-128"/>
              </a:rPr>
              <a:t> la </a:t>
            </a:r>
            <a:r>
              <a:rPr lang="en-GB" altLang="en-US" sz="2100" dirty="0" err="1">
                <a:latin typeface="Tahoma" charset="0"/>
                <a:ea typeface="ＭＳ Ｐゴシック" charset="-128"/>
              </a:rPr>
              <a:t>tasse</a:t>
            </a:r>
            <a:r>
              <a:rPr lang="en-GB" altLang="en-US" sz="2100" dirty="0">
                <a:latin typeface="Tahoma" charset="0"/>
                <a:ea typeface="ＭＳ Ｐゴシック" charset="-128"/>
              </a:rPr>
              <a:t/>
            </a:r>
            <a:br>
              <a:rPr lang="en-GB" altLang="en-US" sz="2100" dirty="0">
                <a:latin typeface="Tahoma" charset="0"/>
                <a:ea typeface="ＭＳ Ｐゴシック" charset="-128"/>
              </a:rPr>
            </a:br>
            <a:r>
              <a:rPr lang="en-GB" altLang="en-US" sz="2100" dirty="0">
                <a:latin typeface="Tahoma" charset="0"/>
                <a:ea typeface="ＭＳ Ｐゴシック" charset="-128"/>
              </a:rPr>
              <a:t>Il </a:t>
            </a:r>
            <a:r>
              <a:rPr lang="en-GB" altLang="en-US" sz="2100" b="1" u="sng" dirty="0">
                <a:solidFill>
                  <a:srgbClr val="CC0000"/>
                </a:solidFill>
                <a:latin typeface="Tahoma" charset="0"/>
                <a:ea typeface="ＭＳ Ｐゴシック" charset="-128"/>
              </a:rPr>
              <a:t>a </a:t>
            </a:r>
            <a:r>
              <a:rPr lang="en-GB" altLang="en-US" sz="2100" b="1" u="sng" dirty="0" err="1">
                <a:solidFill>
                  <a:srgbClr val="CC0000"/>
                </a:solidFill>
                <a:latin typeface="Tahoma" charset="0"/>
                <a:ea typeface="ＭＳ Ｐゴシック" charset="-128"/>
              </a:rPr>
              <a:t>mis</a:t>
            </a:r>
            <a:r>
              <a:rPr lang="en-GB" altLang="en-US" sz="2100" dirty="0">
                <a:latin typeface="Tahoma" charset="0"/>
                <a:ea typeface="ＭＳ Ｐゴシック" charset="-128"/>
              </a:rPr>
              <a:t> le </a:t>
            </a:r>
            <a:r>
              <a:rPr lang="en-GB" altLang="en-US" sz="2100" dirty="0" err="1">
                <a:latin typeface="Tahoma" charset="0"/>
                <a:ea typeface="ＭＳ Ｐゴシック" charset="-128"/>
              </a:rPr>
              <a:t>lait</a:t>
            </a:r>
            <a:r>
              <a:rPr lang="en-GB" altLang="en-US" sz="2100" dirty="0">
                <a:latin typeface="Tahoma" charset="0"/>
                <a:ea typeface="ＭＳ Ｐゴシック" charset="-128"/>
              </a:rPr>
              <a:t/>
            </a:r>
            <a:br>
              <a:rPr lang="en-GB" altLang="en-US" sz="2100" dirty="0">
                <a:latin typeface="Tahoma" charset="0"/>
                <a:ea typeface="ＭＳ Ｐゴシック" charset="-128"/>
              </a:rPr>
            </a:br>
            <a:r>
              <a:rPr lang="en-GB" altLang="en-US" sz="2100" dirty="0" err="1">
                <a:latin typeface="Tahoma" charset="0"/>
                <a:ea typeface="ＭＳ Ｐゴシック" charset="-128"/>
              </a:rPr>
              <a:t>Dans</a:t>
            </a:r>
            <a:r>
              <a:rPr lang="en-GB" altLang="en-US" sz="2100" dirty="0">
                <a:latin typeface="Tahoma" charset="0"/>
                <a:ea typeface="ＭＳ Ｐゴシック" charset="-128"/>
              </a:rPr>
              <a:t> la </a:t>
            </a:r>
            <a:r>
              <a:rPr lang="en-GB" altLang="en-US" sz="2100" dirty="0" err="1">
                <a:latin typeface="Tahoma" charset="0"/>
                <a:ea typeface="ＭＳ Ｐゴシック" charset="-128"/>
              </a:rPr>
              <a:t>tasse</a:t>
            </a:r>
            <a:r>
              <a:rPr lang="en-GB" altLang="en-US" sz="2100" dirty="0">
                <a:latin typeface="Tahoma" charset="0"/>
                <a:ea typeface="ＭＳ Ｐゴシック" charset="-128"/>
              </a:rPr>
              <a:t> de café</a:t>
            </a:r>
            <a:br>
              <a:rPr lang="en-GB" altLang="en-US" sz="2100" dirty="0">
                <a:latin typeface="Tahoma" charset="0"/>
                <a:ea typeface="ＭＳ Ｐゴシック" charset="-128"/>
              </a:rPr>
            </a:br>
            <a:r>
              <a:rPr lang="en-GB" altLang="en-US" sz="2100" dirty="0">
                <a:latin typeface="Tahoma" charset="0"/>
                <a:ea typeface="ＭＳ Ｐゴシック" charset="-128"/>
              </a:rPr>
              <a:t>Il </a:t>
            </a:r>
            <a:r>
              <a:rPr lang="en-GB" altLang="en-US" sz="2100" b="1" u="sng" dirty="0">
                <a:solidFill>
                  <a:srgbClr val="CC0000"/>
                </a:solidFill>
                <a:latin typeface="Tahoma" charset="0"/>
                <a:ea typeface="ＭＳ Ｐゴシック" charset="-128"/>
              </a:rPr>
              <a:t>a </a:t>
            </a:r>
            <a:r>
              <a:rPr lang="en-GB" altLang="en-US" sz="2100" b="1" u="sng" dirty="0" err="1">
                <a:solidFill>
                  <a:srgbClr val="CC0000"/>
                </a:solidFill>
                <a:latin typeface="Tahoma" charset="0"/>
                <a:ea typeface="ＭＳ Ｐゴシック" charset="-128"/>
              </a:rPr>
              <a:t>mis</a:t>
            </a:r>
            <a:r>
              <a:rPr lang="en-GB" altLang="en-US" sz="2100" dirty="0">
                <a:latin typeface="Tahoma" charset="0"/>
                <a:ea typeface="ＭＳ Ｐゴシック" charset="-128"/>
              </a:rPr>
              <a:t> le </a:t>
            </a:r>
            <a:r>
              <a:rPr lang="en-GB" altLang="en-US" sz="2100" dirty="0" err="1">
                <a:latin typeface="Tahoma" charset="0"/>
                <a:ea typeface="ＭＳ Ｐゴシック" charset="-128"/>
              </a:rPr>
              <a:t>sucre</a:t>
            </a:r>
            <a:r>
              <a:rPr lang="en-GB" altLang="en-US" sz="2100" dirty="0">
                <a:latin typeface="Tahoma" charset="0"/>
                <a:ea typeface="ＭＳ Ｐゴシック" charset="-128"/>
              </a:rPr>
              <a:t/>
            </a:r>
            <a:br>
              <a:rPr lang="en-GB" altLang="en-US" sz="2100" dirty="0">
                <a:latin typeface="Tahoma" charset="0"/>
                <a:ea typeface="ＭＳ Ｐゴシック" charset="-128"/>
              </a:rPr>
            </a:br>
            <a:r>
              <a:rPr lang="en-GB" altLang="en-US" sz="2100" dirty="0" err="1">
                <a:latin typeface="Tahoma" charset="0"/>
                <a:ea typeface="ＭＳ Ｐゴシック" charset="-128"/>
              </a:rPr>
              <a:t>Dans</a:t>
            </a:r>
            <a:r>
              <a:rPr lang="en-GB" altLang="en-US" sz="2100" dirty="0">
                <a:latin typeface="Tahoma" charset="0"/>
                <a:ea typeface="ＭＳ Ｐゴシック" charset="-128"/>
              </a:rPr>
              <a:t> le café au </a:t>
            </a:r>
            <a:r>
              <a:rPr lang="en-GB" altLang="en-US" sz="2100" dirty="0" err="1">
                <a:latin typeface="Tahoma" charset="0"/>
                <a:ea typeface="ＭＳ Ｐゴシック" charset="-128"/>
              </a:rPr>
              <a:t>lait</a:t>
            </a:r>
            <a:r>
              <a:rPr lang="en-GB" altLang="en-US" sz="2100" dirty="0">
                <a:latin typeface="Tahoma" charset="0"/>
                <a:ea typeface="ＭＳ Ｐゴシック" charset="-128"/>
              </a:rPr>
              <a:t/>
            </a:r>
            <a:br>
              <a:rPr lang="en-GB" altLang="en-US" sz="2100" dirty="0">
                <a:latin typeface="Tahoma" charset="0"/>
                <a:ea typeface="ＭＳ Ｐゴシック" charset="-128"/>
              </a:rPr>
            </a:br>
            <a:r>
              <a:rPr lang="en-GB" altLang="en-US" sz="2100" dirty="0">
                <a:latin typeface="Tahoma" charset="0"/>
                <a:ea typeface="ＭＳ Ｐゴシック" charset="-128"/>
              </a:rPr>
              <a:t>Avec la petite </a:t>
            </a:r>
            <a:r>
              <a:rPr lang="en-GB" altLang="en-US" sz="2100" dirty="0" err="1">
                <a:latin typeface="Tahoma" charset="0"/>
                <a:ea typeface="ＭＳ Ｐゴシック" charset="-128"/>
              </a:rPr>
              <a:t>cuiller</a:t>
            </a:r>
            <a:r>
              <a:rPr lang="en-GB" altLang="en-US" sz="2100" dirty="0">
                <a:latin typeface="Tahoma" charset="0"/>
                <a:ea typeface="ＭＳ Ｐゴシック" charset="-128"/>
              </a:rPr>
              <a:t/>
            </a:r>
            <a:br>
              <a:rPr lang="en-GB" altLang="en-US" sz="2100" dirty="0">
                <a:latin typeface="Tahoma" charset="0"/>
                <a:ea typeface="ＭＳ Ｐゴシック" charset="-128"/>
              </a:rPr>
            </a:br>
            <a:r>
              <a:rPr lang="en-GB" altLang="en-US" sz="2100" dirty="0">
                <a:latin typeface="Tahoma" charset="0"/>
                <a:ea typeface="ＭＳ Ｐゴシック" charset="-128"/>
              </a:rPr>
              <a:t>Il </a:t>
            </a:r>
            <a:r>
              <a:rPr lang="en-GB" altLang="en-US" sz="2100" b="1" u="sng" dirty="0">
                <a:solidFill>
                  <a:srgbClr val="CC0000"/>
                </a:solidFill>
                <a:latin typeface="Tahoma" charset="0"/>
                <a:ea typeface="ＭＳ Ｐゴシック" charset="-128"/>
              </a:rPr>
              <a:t>a </a:t>
            </a:r>
            <a:r>
              <a:rPr lang="en-GB" altLang="en-US" sz="2100" b="1" u="sng" dirty="0" err="1">
                <a:solidFill>
                  <a:srgbClr val="CC0000"/>
                </a:solidFill>
                <a:latin typeface="Tahoma" charset="0"/>
                <a:ea typeface="ＭＳ Ｐゴシック" charset="-128"/>
              </a:rPr>
              <a:t>tourné</a:t>
            </a:r>
            <a:r>
              <a:rPr lang="en-GB" altLang="en-US" sz="2100" dirty="0">
                <a:latin typeface="Tahoma" charset="0"/>
                <a:ea typeface="ＭＳ Ｐゴシック" charset="-128"/>
              </a:rPr>
              <a:t/>
            </a:r>
            <a:br>
              <a:rPr lang="en-GB" altLang="en-US" sz="2100" dirty="0">
                <a:latin typeface="Tahoma" charset="0"/>
                <a:ea typeface="ＭＳ Ｐゴシック" charset="-128"/>
              </a:rPr>
            </a:br>
            <a:r>
              <a:rPr lang="en-GB" altLang="en-US" sz="2100" dirty="0">
                <a:latin typeface="Tahoma" charset="0"/>
                <a:ea typeface="ＭＳ Ｐゴシック" charset="-128"/>
              </a:rPr>
              <a:t>Il </a:t>
            </a:r>
            <a:r>
              <a:rPr lang="en-GB" altLang="en-US" sz="2100" b="1" u="sng" dirty="0">
                <a:solidFill>
                  <a:srgbClr val="CC0000"/>
                </a:solidFill>
                <a:latin typeface="Tahoma" charset="0"/>
                <a:ea typeface="ＭＳ Ｐゴシック" charset="-128"/>
              </a:rPr>
              <a:t>a </a:t>
            </a:r>
            <a:r>
              <a:rPr lang="en-GB" altLang="en-US" sz="2100" b="1" u="sng" dirty="0" err="1">
                <a:solidFill>
                  <a:srgbClr val="CC0000"/>
                </a:solidFill>
                <a:latin typeface="Tahoma" charset="0"/>
                <a:ea typeface="ＭＳ Ｐゴシック" charset="-128"/>
              </a:rPr>
              <a:t>bu</a:t>
            </a:r>
            <a:r>
              <a:rPr lang="en-GB" altLang="en-US" sz="2100" dirty="0">
                <a:latin typeface="Tahoma" charset="0"/>
                <a:ea typeface="ＭＳ Ｐゴシック" charset="-128"/>
              </a:rPr>
              <a:t> le café au </a:t>
            </a:r>
            <a:r>
              <a:rPr lang="en-GB" altLang="en-US" sz="2100" dirty="0" err="1">
                <a:latin typeface="Tahoma" charset="0"/>
                <a:ea typeface="ＭＳ Ｐゴシック" charset="-128"/>
              </a:rPr>
              <a:t>lait</a:t>
            </a:r>
            <a:r>
              <a:rPr lang="en-GB" altLang="en-US" sz="2100" dirty="0">
                <a:latin typeface="Tahoma" charset="0"/>
                <a:ea typeface="ＭＳ Ｐゴシック" charset="-128"/>
              </a:rPr>
              <a:t/>
            </a:r>
            <a:br>
              <a:rPr lang="en-GB" altLang="en-US" sz="2100" dirty="0">
                <a:latin typeface="Tahoma" charset="0"/>
                <a:ea typeface="ＭＳ Ｐゴシック" charset="-128"/>
              </a:rPr>
            </a:br>
            <a:r>
              <a:rPr lang="en-GB" altLang="en-US" sz="2100" dirty="0">
                <a:latin typeface="Tahoma" charset="0"/>
                <a:ea typeface="ＭＳ Ｐゴシック" charset="-128"/>
              </a:rPr>
              <a:t>Et </a:t>
            </a:r>
            <a:r>
              <a:rPr lang="en-GB" altLang="en-US" sz="2100" dirty="0" err="1">
                <a:latin typeface="Tahoma" charset="0"/>
                <a:ea typeface="ＭＳ Ｐゴシック" charset="-128"/>
              </a:rPr>
              <a:t>il</a:t>
            </a:r>
            <a:r>
              <a:rPr lang="en-GB" altLang="en-US" sz="2100" dirty="0">
                <a:latin typeface="Tahoma" charset="0"/>
                <a:ea typeface="ＭＳ Ｐゴシック" charset="-128"/>
              </a:rPr>
              <a:t> </a:t>
            </a:r>
            <a:r>
              <a:rPr lang="en-GB" altLang="en-US" sz="2100" b="1" u="sng" dirty="0">
                <a:solidFill>
                  <a:srgbClr val="CC0000"/>
                </a:solidFill>
                <a:latin typeface="Tahoma" charset="0"/>
                <a:ea typeface="ＭＳ Ｐゴシック" charset="-128"/>
              </a:rPr>
              <a:t>a </a:t>
            </a:r>
            <a:r>
              <a:rPr lang="en-GB" altLang="en-US" sz="2100" b="1" u="sng" dirty="0" err="1">
                <a:solidFill>
                  <a:srgbClr val="CC0000"/>
                </a:solidFill>
                <a:latin typeface="Tahoma" charset="0"/>
                <a:ea typeface="ＭＳ Ｐゴシック" charset="-128"/>
              </a:rPr>
              <a:t>reposé</a:t>
            </a:r>
            <a:r>
              <a:rPr lang="en-GB" altLang="en-US" sz="2100" dirty="0">
                <a:latin typeface="Tahoma" charset="0"/>
                <a:ea typeface="ＭＳ Ｐゴシック" charset="-128"/>
              </a:rPr>
              <a:t> la </a:t>
            </a:r>
            <a:r>
              <a:rPr lang="en-GB" altLang="en-US" sz="2100" dirty="0" err="1">
                <a:latin typeface="Tahoma" charset="0"/>
                <a:ea typeface="ＭＳ Ｐゴシック" charset="-128"/>
              </a:rPr>
              <a:t>tasse</a:t>
            </a:r>
            <a:r>
              <a:rPr lang="en-GB" altLang="en-US" sz="2100" dirty="0">
                <a:latin typeface="Tahoma" charset="0"/>
                <a:ea typeface="ＭＳ Ｐゴシック" charset="-128"/>
              </a:rPr>
              <a:t/>
            </a:r>
            <a:br>
              <a:rPr lang="en-GB" altLang="en-US" sz="2100" dirty="0">
                <a:latin typeface="Tahoma" charset="0"/>
                <a:ea typeface="ＭＳ Ｐゴシック" charset="-128"/>
              </a:rPr>
            </a:br>
            <a:r>
              <a:rPr lang="en-GB" altLang="en-US" sz="2100" dirty="0">
                <a:latin typeface="Tahoma" charset="0"/>
                <a:ea typeface="ＭＳ Ｐゴシック" charset="-128"/>
              </a:rPr>
              <a:t>Sans me </a:t>
            </a:r>
            <a:r>
              <a:rPr lang="en-GB" altLang="en-US" sz="2100" dirty="0" err="1">
                <a:latin typeface="Tahoma" charset="0"/>
                <a:ea typeface="ＭＳ Ｐゴシック" charset="-128"/>
              </a:rPr>
              <a:t>parler</a:t>
            </a:r>
            <a:r>
              <a:rPr lang="en-GB" altLang="en-US" sz="2100" dirty="0">
                <a:latin typeface="Tahoma" charset="0"/>
                <a:ea typeface="ＭＳ Ｐゴシック" charset="-128"/>
              </a:rPr>
              <a:t/>
            </a:r>
            <a:br>
              <a:rPr lang="en-GB" altLang="en-US" sz="2100" dirty="0">
                <a:latin typeface="Tahoma" charset="0"/>
                <a:ea typeface="ＭＳ Ｐゴシック" charset="-128"/>
              </a:rPr>
            </a:br>
            <a:r>
              <a:rPr lang="en-GB" altLang="en-US" sz="1000" dirty="0">
                <a:solidFill>
                  <a:schemeClr val="bg1"/>
                </a:solidFill>
                <a:latin typeface="Tahoma" charset="0"/>
                <a:ea typeface="ＭＳ Ｐゴシック" charset="-128"/>
              </a:rPr>
              <a:t>.</a:t>
            </a:r>
            <a:endParaRPr lang="en-GB" altLang="en-US" sz="2100" dirty="0">
              <a:solidFill>
                <a:schemeClr val="bg1"/>
              </a:solidFill>
              <a:latin typeface="Tahoma" charset="0"/>
              <a:ea typeface="ＭＳ Ｐゴシック" charset="-128"/>
            </a:endParaRPr>
          </a:p>
          <a:p>
            <a:pPr marL="0" indent="0" eaLnBrk="1" hangingPunct="1">
              <a:buFontTx/>
              <a:buNone/>
            </a:pPr>
            <a:r>
              <a:rPr lang="en-GB" altLang="en-US" sz="2100" dirty="0">
                <a:latin typeface="Tahoma" charset="0"/>
                <a:ea typeface="ＭＳ Ｐゴシック" charset="-128"/>
              </a:rPr>
              <a:t>Il </a:t>
            </a:r>
            <a:r>
              <a:rPr lang="en-GB" altLang="en-US" sz="2100" b="1" u="sng" dirty="0">
                <a:solidFill>
                  <a:srgbClr val="CC0000"/>
                </a:solidFill>
                <a:latin typeface="Tahoma" charset="0"/>
                <a:ea typeface="ＭＳ Ｐゴシック" charset="-128"/>
              </a:rPr>
              <a:t>a </a:t>
            </a:r>
            <a:r>
              <a:rPr lang="en-GB" altLang="en-US" sz="2100" b="1" u="sng" dirty="0" err="1">
                <a:solidFill>
                  <a:srgbClr val="CC0000"/>
                </a:solidFill>
                <a:latin typeface="Tahoma" charset="0"/>
                <a:ea typeface="ＭＳ Ｐゴシック" charset="-128"/>
              </a:rPr>
              <a:t>allumé</a:t>
            </a:r>
            <a:r>
              <a:rPr lang="en-GB" altLang="en-US" sz="2100" dirty="0">
                <a:latin typeface="Tahoma" charset="0"/>
                <a:ea typeface="ＭＳ Ｐゴシック" charset="-128"/>
              </a:rPr>
              <a:t/>
            </a:r>
            <a:br>
              <a:rPr lang="en-GB" altLang="en-US" sz="2100" dirty="0">
                <a:latin typeface="Tahoma" charset="0"/>
                <a:ea typeface="ＭＳ Ｐゴシック" charset="-128"/>
              </a:rPr>
            </a:br>
            <a:r>
              <a:rPr lang="en-GB" altLang="en-US" sz="2100" dirty="0" err="1">
                <a:latin typeface="Tahoma" charset="0"/>
                <a:ea typeface="ＭＳ Ｐゴシック" charset="-128"/>
              </a:rPr>
              <a:t>Une</a:t>
            </a:r>
            <a:r>
              <a:rPr lang="en-GB" altLang="en-US" sz="2100" dirty="0">
                <a:latin typeface="Tahoma" charset="0"/>
                <a:ea typeface="ＭＳ Ｐゴシック" charset="-128"/>
              </a:rPr>
              <a:t> cigarette</a:t>
            </a:r>
            <a:br>
              <a:rPr lang="en-GB" altLang="en-US" sz="2100" dirty="0">
                <a:latin typeface="Tahoma" charset="0"/>
                <a:ea typeface="ＭＳ Ｐゴシック" charset="-128"/>
              </a:rPr>
            </a:br>
            <a:r>
              <a:rPr lang="en-GB" altLang="en-US" sz="2100" dirty="0">
                <a:latin typeface="Tahoma" charset="0"/>
                <a:ea typeface="ＭＳ Ｐゴシック" charset="-128"/>
              </a:rPr>
              <a:t>Il </a:t>
            </a:r>
            <a:r>
              <a:rPr lang="en-GB" altLang="en-US" sz="2100" b="1" u="sng" dirty="0">
                <a:solidFill>
                  <a:srgbClr val="CC0000"/>
                </a:solidFill>
                <a:latin typeface="Tahoma" charset="0"/>
                <a:ea typeface="ＭＳ Ｐゴシック" charset="-128"/>
              </a:rPr>
              <a:t>a fait</a:t>
            </a:r>
            <a:r>
              <a:rPr lang="en-GB" altLang="en-US" sz="2100" dirty="0">
                <a:latin typeface="Tahoma" charset="0"/>
                <a:ea typeface="ＭＳ Ｐゴシック" charset="-128"/>
              </a:rPr>
              <a:t> des </a:t>
            </a:r>
            <a:r>
              <a:rPr lang="en-GB" altLang="en-US" sz="2100" dirty="0" err="1">
                <a:latin typeface="Tahoma" charset="0"/>
                <a:ea typeface="ＭＳ Ｐゴシック" charset="-128"/>
              </a:rPr>
              <a:t>ronds</a:t>
            </a:r>
            <a:r>
              <a:rPr lang="en-GB" altLang="en-US" sz="2100" dirty="0">
                <a:latin typeface="Tahoma" charset="0"/>
                <a:ea typeface="ＭＳ Ｐゴシック" charset="-128"/>
              </a:rPr>
              <a:t/>
            </a:r>
            <a:br>
              <a:rPr lang="en-GB" altLang="en-US" sz="2100" dirty="0">
                <a:latin typeface="Tahoma" charset="0"/>
                <a:ea typeface="ＭＳ Ｐゴシック" charset="-128"/>
              </a:rPr>
            </a:br>
            <a:r>
              <a:rPr lang="en-GB" altLang="en-US" sz="2100" dirty="0">
                <a:latin typeface="Tahoma" charset="0"/>
                <a:ea typeface="ＭＳ Ｐゴシック" charset="-128"/>
              </a:rPr>
              <a:t>Avec la </a:t>
            </a:r>
            <a:r>
              <a:rPr lang="en-GB" altLang="en-US" sz="2100" dirty="0" err="1">
                <a:latin typeface="Tahoma" charset="0"/>
                <a:ea typeface="ＭＳ Ｐゴシック" charset="-128"/>
              </a:rPr>
              <a:t>fumée</a:t>
            </a:r>
            <a:r>
              <a:rPr lang="en-GB" altLang="en-US" sz="2100" dirty="0">
                <a:latin typeface="Tahoma" charset="0"/>
                <a:ea typeface="ＭＳ Ｐゴシック" charset="-128"/>
              </a:rPr>
              <a:t/>
            </a:r>
            <a:br>
              <a:rPr lang="en-GB" altLang="en-US" sz="2100" dirty="0">
                <a:latin typeface="Tahoma" charset="0"/>
                <a:ea typeface="ＭＳ Ｐゴシック" charset="-128"/>
              </a:rPr>
            </a:br>
            <a:r>
              <a:rPr lang="en-GB" altLang="en-US" sz="2100" dirty="0">
                <a:latin typeface="Tahoma" charset="0"/>
                <a:ea typeface="ＭＳ Ｐゴシック" charset="-128"/>
              </a:rPr>
              <a:t>Il </a:t>
            </a:r>
            <a:r>
              <a:rPr lang="en-GB" altLang="en-US" sz="2100" b="1" u="sng" dirty="0">
                <a:solidFill>
                  <a:srgbClr val="CC0000"/>
                </a:solidFill>
                <a:latin typeface="Tahoma" charset="0"/>
                <a:ea typeface="ＭＳ Ｐゴシック" charset="-128"/>
              </a:rPr>
              <a:t>a </a:t>
            </a:r>
            <a:r>
              <a:rPr lang="en-GB" altLang="en-US" sz="2100" b="1" u="sng" dirty="0" err="1">
                <a:solidFill>
                  <a:srgbClr val="CC0000"/>
                </a:solidFill>
                <a:latin typeface="Tahoma" charset="0"/>
                <a:ea typeface="ＭＳ Ｐゴシック" charset="-128"/>
              </a:rPr>
              <a:t>mis</a:t>
            </a:r>
            <a:r>
              <a:rPr lang="en-GB" altLang="en-US" sz="2100" dirty="0">
                <a:latin typeface="Tahoma" charset="0"/>
                <a:ea typeface="ＭＳ Ｐゴシック" charset="-128"/>
              </a:rPr>
              <a:t> les </a:t>
            </a:r>
            <a:r>
              <a:rPr lang="en-GB" altLang="en-US" sz="2100" dirty="0" err="1">
                <a:latin typeface="Tahoma" charset="0"/>
                <a:ea typeface="ＭＳ Ｐゴシック" charset="-128"/>
              </a:rPr>
              <a:t>cendres</a:t>
            </a:r>
            <a:r>
              <a:rPr lang="en-GB" altLang="en-US" sz="2100" dirty="0">
                <a:latin typeface="Tahoma" charset="0"/>
                <a:ea typeface="ＭＳ Ｐゴシック" charset="-128"/>
              </a:rPr>
              <a:t/>
            </a:r>
            <a:br>
              <a:rPr lang="en-GB" altLang="en-US" sz="2100" dirty="0">
                <a:latin typeface="Tahoma" charset="0"/>
                <a:ea typeface="ＭＳ Ｐゴシック" charset="-128"/>
              </a:rPr>
            </a:br>
            <a:r>
              <a:rPr lang="en-GB" altLang="en-US" sz="2100" dirty="0" err="1">
                <a:latin typeface="Tahoma" charset="0"/>
                <a:ea typeface="ＭＳ Ｐゴシック" charset="-128"/>
              </a:rPr>
              <a:t>Dans</a:t>
            </a:r>
            <a:r>
              <a:rPr lang="en-GB" altLang="en-US" sz="2100" dirty="0">
                <a:latin typeface="Tahoma" charset="0"/>
                <a:ea typeface="ＭＳ Ｐゴシック" charset="-128"/>
              </a:rPr>
              <a:t> le </a:t>
            </a:r>
            <a:r>
              <a:rPr lang="en-GB" altLang="en-US" sz="2100" dirty="0" err="1">
                <a:latin typeface="Tahoma" charset="0"/>
                <a:ea typeface="ＭＳ Ｐゴシック" charset="-128"/>
              </a:rPr>
              <a:t>cendrier</a:t>
            </a:r>
            <a:r>
              <a:rPr lang="en-GB" altLang="en-US" sz="2100" dirty="0">
                <a:latin typeface="Tahoma" charset="0"/>
                <a:ea typeface="ＭＳ Ｐゴシック" charset="-128"/>
              </a:rPr>
              <a:t/>
            </a:r>
            <a:br>
              <a:rPr lang="en-GB" altLang="en-US" sz="2100" dirty="0">
                <a:latin typeface="Tahoma" charset="0"/>
                <a:ea typeface="ＭＳ Ｐゴシック" charset="-128"/>
              </a:rPr>
            </a:br>
            <a:r>
              <a:rPr lang="en-GB" altLang="en-US" sz="2100" dirty="0">
                <a:latin typeface="Tahoma" charset="0"/>
                <a:ea typeface="ＭＳ Ｐゴシック" charset="-128"/>
              </a:rPr>
              <a:t>Sans me </a:t>
            </a:r>
            <a:r>
              <a:rPr lang="en-GB" altLang="en-US" sz="2100" dirty="0" err="1">
                <a:latin typeface="Tahoma" charset="0"/>
                <a:ea typeface="ＭＳ Ｐゴシック" charset="-128"/>
              </a:rPr>
              <a:t>parler</a:t>
            </a:r>
            <a:r>
              <a:rPr lang="en-GB" altLang="en-US" sz="2100" dirty="0">
                <a:latin typeface="Tahoma" charset="0"/>
                <a:ea typeface="ＭＳ Ｐゴシック" charset="-128"/>
              </a:rPr>
              <a:t/>
            </a:r>
            <a:br>
              <a:rPr lang="en-GB" altLang="en-US" sz="2100" dirty="0">
                <a:latin typeface="Tahoma" charset="0"/>
                <a:ea typeface="ＭＳ Ｐゴシック" charset="-128"/>
              </a:rPr>
            </a:br>
            <a:r>
              <a:rPr lang="en-GB" altLang="en-US" sz="2100" dirty="0">
                <a:latin typeface="Tahoma" charset="0"/>
                <a:ea typeface="ＭＳ Ｐゴシック" charset="-128"/>
              </a:rPr>
              <a:t>Sans me </a:t>
            </a:r>
            <a:r>
              <a:rPr lang="en-GB" altLang="en-US" sz="2100" dirty="0" err="1">
                <a:latin typeface="Tahoma" charset="0"/>
                <a:ea typeface="ＭＳ Ｐゴシック" charset="-128"/>
              </a:rPr>
              <a:t>regarder</a:t>
            </a:r>
            <a:endParaRPr lang="en-GB" altLang="en-US" sz="2100" dirty="0">
              <a:latin typeface="Tahoma" charset="0"/>
              <a:ea typeface="ＭＳ Ｐゴシック" charset="-128"/>
            </a:endParaRPr>
          </a:p>
        </p:txBody>
      </p:sp>
      <p:sp>
        <p:nvSpPr>
          <p:cNvPr id="15362" name="Text Box 3"/>
          <p:cNvSpPr txBox="1">
            <a:spLocks noChangeArrowheads="1"/>
          </p:cNvSpPr>
          <p:nvPr/>
        </p:nvSpPr>
        <p:spPr bwMode="auto">
          <a:xfrm>
            <a:off x="4716463" y="44450"/>
            <a:ext cx="44275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buFontTx/>
              <a:buNone/>
            </a:pPr>
            <a:endParaRPr lang="en-US" altLang="en-US" sz="2100" i="1">
              <a:solidFill>
                <a:srgbClr val="000000"/>
              </a:solidFill>
              <a:latin typeface="Tahoma" charset="0"/>
            </a:endParaRPr>
          </a:p>
        </p:txBody>
      </p:sp>
      <p:sp>
        <p:nvSpPr>
          <p:cNvPr id="15363" name="Rectangle 5"/>
          <p:cNvSpPr>
            <a:spLocks noChangeArrowheads="1"/>
          </p:cNvSpPr>
          <p:nvPr/>
        </p:nvSpPr>
        <p:spPr bwMode="auto">
          <a:xfrm>
            <a:off x="4572000" y="404813"/>
            <a:ext cx="45720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GB" altLang="en-US" sz="2000">
                <a:latin typeface="Tahoma" charset="0"/>
              </a:rPr>
              <a:t>Il </a:t>
            </a:r>
            <a:r>
              <a:rPr lang="en-GB" altLang="en-US" sz="2000" b="1" u="sng">
                <a:solidFill>
                  <a:srgbClr val="FF0000"/>
                </a:solidFill>
                <a:latin typeface="Tahoma" charset="0"/>
              </a:rPr>
              <a:t>s</a:t>
            </a:r>
            <a:r>
              <a:rPr lang="en-US" altLang="en-US" sz="2000" b="1" u="sng">
                <a:solidFill>
                  <a:srgbClr val="FF0000"/>
                </a:solidFill>
                <a:latin typeface="Tahoma" charset="0"/>
              </a:rPr>
              <a:t>’</a:t>
            </a:r>
            <a:r>
              <a:rPr lang="en-GB" altLang="ja-JP" sz="2000" b="1" u="sng">
                <a:solidFill>
                  <a:srgbClr val="FF0000"/>
                </a:solidFill>
                <a:latin typeface="Tahoma" charset="0"/>
              </a:rPr>
              <a:t>est levé</a:t>
            </a:r>
            <a:br>
              <a:rPr lang="en-GB" altLang="ja-JP" sz="2000" b="1" u="sng">
                <a:solidFill>
                  <a:srgbClr val="FF0000"/>
                </a:solidFill>
                <a:latin typeface="Tahoma" charset="0"/>
              </a:rPr>
            </a:br>
            <a:r>
              <a:rPr lang="en-GB" altLang="ja-JP" sz="2000">
                <a:latin typeface="Tahoma" charset="0"/>
              </a:rPr>
              <a:t>Il </a:t>
            </a:r>
            <a:r>
              <a:rPr lang="en-GB" altLang="ja-JP" sz="2000" b="1" u="sng">
                <a:solidFill>
                  <a:srgbClr val="CC0000"/>
                </a:solidFill>
                <a:latin typeface="Tahoma" charset="0"/>
              </a:rPr>
              <a:t>a mis</a:t>
            </a:r>
            <a:r>
              <a:rPr lang="en-GB" altLang="ja-JP" sz="2000">
                <a:latin typeface="Tahoma" charset="0"/>
              </a:rPr>
              <a:t> </a:t>
            </a:r>
            <a:br>
              <a:rPr lang="en-GB" altLang="ja-JP" sz="2000">
                <a:latin typeface="Tahoma" charset="0"/>
              </a:rPr>
            </a:br>
            <a:r>
              <a:rPr lang="en-GB" altLang="ja-JP" sz="2000">
                <a:latin typeface="Tahoma" charset="0"/>
              </a:rPr>
              <a:t>Son chapeau sur sa tête</a:t>
            </a:r>
            <a:br>
              <a:rPr lang="en-GB" altLang="ja-JP" sz="2000">
                <a:latin typeface="Tahoma" charset="0"/>
              </a:rPr>
            </a:br>
            <a:r>
              <a:rPr lang="en-GB" altLang="ja-JP" sz="2000">
                <a:latin typeface="Tahoma" charset="0"/>
              </a:rPr>
              <a:t>Il </a:t>
            </a:r>
            <a:r>
              <a:rPr lang="en-GB" altLang="ja-JP" sz="2000" b="1" u="sng">
                <a:solidFill>
                  <a:srgbClr val="CC0000"/>
                </a:solidFill>
                <a:latin typeface="Tahoma" charset="0"/>
              </a:rPr>
              <a:t>a mis</a:t>
            </a:r>
            <a:r>
              <a:rPr lang="en-GB" altLang="ja-JP" sz="2000">
                <a:latin typeface="Tahoma" charset="0"/>
              </a:rPr>
              <a:t/>
            </a:r>
            <a:br>
              <a:rPr lang="en-GB" altLang="ja-JP" sz="2000">
                <a:latin typeface="Tahoma" charset="0"/>
              </a:rPr>
            </a:br>
            <a:r>
              <a:rPr lang="en-GB" altLang="ja-JP" sz="2000">
                <a:latin typeface="Tahoma" charset="0"/>
              </a:rPr>
              <a:t>Son manteau de pluie</a:t>
            </a:r>
            <a:br>
              <a:rPr lang="en-GB" altLang="ja-JP" sz="2000">
                <a:latin typeface="Tahoma" charset="0"/>
              </a:rPr>
            </a:br>
            <a:r>
              <a:rPr lang="en-GB" altLang="ja-JP" sz="2000">
                <a:latin typeface="Tahoma" charset="0"/>
              </a:rPr>
              <a:t>Parce qu</a:t>
            </a:r>
            <a:r>
              <a:rPr lang="ja-JP" altLang="en-GB" sz="2000">
                <a:latin typeface="Tahoma" charset="0"/>
              </a:rPr>
              <a:t>’</a:t>
            </a:r>
            <a:r>
              <a:rPr lang="en-GB" altLang="ja-JP" sz="2000">
                <a:latin typeface="Tahoma" charset="0"/>
              </a:rPr>
              <a:t>il pleuvait</a:t>
            </a:r>
            <a:br>
              <a:rPr lang="en-GB" altLang="ja-JP" sz="2000">
                <a:latin typeface="Tahoma" charset="0"/>
              </a:rPr>
            </a:br>
            <a:r>
              <a:rPr lang="en-GB" altLang="ja-JP" sz="2000">
                <a:latin typeface="Tahoma" charset="0"/>
              </a:rPr>
              <a:t>Et il </a:t>
            </a:r>
            <a:r>
              <a:rPr lang="en-GB" altLang="ja-JP" sz="2000" b="1">
                <a:solidFill>
                  <a:srgbClr val="FF0000"/>
                </a:solidFill>
                <a:latin typeface="Tahoma" charset="0"/>
              </a:rPr>
              <a:t>est parti</a:t>
            </a:r>
            <a:br>
              <a:rPr lang="en-GB" altLang="ja-JP" sz="2000" b="1">
                <a:solidFill>
                  <a:srgbClr val="FF0000"/>
                </a:solidFill>
                <a:latin typeface="Tahoma" charset="0"/>
              </a:rPr>
            </a:br>
            <a:r>
              <a:rPr lang="en-GB" altLang="ja-JP" sz="2000">
                <a:latin typeface="Tahoma" charset="0"/>
              </a:rPr>
              <a:t>Sous la pluie</a:t>
            </a:r>
            <a:br>
              <a:rPr lang="en-GB" altLang="ja-JP" sz="2000">
                <a:latin typeface="Tahoma" charset="0"/>
              </a:rPr>
            </a:br>
            <a:r>
              <a:rPr lang="en-GB" altLang="ja-JP" sz="2000">
                <a:latin typeface="Tahoma" charset="0"/>
              </a:rPr>
              <a:t>Sans une parole</a:t>
            </a:r>
            <a:br>
              <a:rPr lang="en-GB" altLang="ja-JP" sz="2000">
                <a:latin typeface="Tahoma" charset="0"/>
              </a:rPr>
            </a:br>
            <a:r>
              <a:rPr lang="en-GB" altLang="ja-JP" sz="2000">
                <a:latin typeface="Tahoma" charset="0"/>
              </a:rPr>
              <a:t>Sans me regarder</a:t>
            </a:r>
          </a:p>
          <a:p>
            <a:pPr eaLnBrk="1" hangingPunct="1">
              <a:spcBef>
                <a:spcPct val="0"/>
              </a:spcBef>
              <a:buFontTx/>
              <a:buNone/>
            </a:pPr>
            <a:r>
              <a:rPr lang="en-GB" altLang="en-US" sz="2000">
                <a:latin typeface="Tahoma" charset="0"/>
              </a:rPr>
              <a:t/>
            </a:r>
            <a:br>
              <a:rPr lang="en-GB" altLang="en-US" sz="2000">
                <a:latin typeface="Tahoma" charset="0"/>
              </a:rPr>
            </a:br>
            <a:r>
              <a:rPr lang="en-GB" altLang="en-US" sz="2000">
                <a:latin typeface="Tahoma" charset="0"/>
              </a:rPr>
              <a:t>Et moi j</a:t>
            </a:r>
            <a:r>
              <a:rPr lang="ja-JP" altLang="en-GB" sz="2000">
                <a:latin typeface="Tahoma" charset="0"/>
              </a:rPr>
              <a:t>’</a:t>
            </a:r>
            <a:r>
              <a:rPr lang="en-GB" altLang="ja-JP" sz="2000" b="1" u="sng">
                <a:solidFill>
                  <a:srgbClr val="CC0000"/>
                </a:solidFill>
                <a:latin typeface="Tahoma" charset="0"/>
              </a:rPr>
              <a:t>ai</a:t>
            </a:r>
            <a:r>
              <a:rPr lang="en-GB" altLang="ja-JP" sz="2000" u="sng">
                <a:latin typeface="Tahoma" charset="0"/>
              </a:rPr>
              <a:t> </a:t>
            </a:r>
            <a:r>
              <a:rPr lang="en-GB" altLang="ja-JP" sz="2000" b="1" u="sng">
                <a:solidFill>
                  <a:srgbClr val="CC0000"/>
                </a:solidFill>
                <a:latin typeface="Tahoma" charset="0"/>
              </a:rPr>
              <a:t>pris</a:t>
            </a:r>
            <a:r>
              <a:rPr lang="en-GB" altLang="ja-JP" sz="2000">
                <a:latin typeface="Tahoma" charset="0"/>
              </a:rPr>
              <a:t/>
            </a:r>
            <a:br>
              <a:rPr lang="en-GB" altLang="ja-JP" sz="2000">
                <a:latin typeface="Tahoma" charset="0"/>
              </a:rPr>
            </a:br>
            <a:r>
              <a:rPr lang="en-GB" altLang="ja-JP" sz="2000">
                <a:latin typeface="Tahoma" charset="0"/>
              </a:rPr>
              <a:t>Ma tête dans ma main</a:t>
            </a:r>
            <a:br>
              <a:rPr lang="en-GB" altLang="ja-JP" sz="2000">
                <a:latin typeface="Tahoma" charset="0"/>
              </a:rPr>
            </a:br>
            <a:r>
              <a:rPr lang="en-GB" altLang="ja-JP" sz="2000">
                <a:latin typeface="Tahoma" charset="0"/>
              </a:rPr>
              <a:t>Et j</a:t>
            </a:r>
            <a:r>
              <a:rPr lang="ja-JP" altLang="en-GB" sz="2000">
                <a:latin typeface="Tahoma" charset="0"/>
              </a:rPr>
              <a:t>’</a:t>
            </a:r>
            <a:r>
              <a:rPr lang="en-GB" altLang="ja-JP" sz="2000" b="1" u="sng">
                <a:solidFill>
                  <a:srgbClr val="CC0000"/>
                </a:solidFill>
                <a:latin typeface="Tahoma" charset="0"/>
              </a:rPr>
              <a:t>ai</a:t>
            </a:r>
            <a:r>
              <a:rPr lang="en-GB" altLang="ja-JP" sz="2000" u="sng">
                <a:latin typeface="Tahoma" charset="0"/>
              </a:rPr>
              <a:t> </a:t>
            </a:r>
            <a:r>
              <a:rPr lang="en-GB" altLang="ja-JP" sz="2000" b="1" u="sng">
                <a:solidFill>
                  <a:srgbClr val="CC0000"/>
                </a:solidFill>
                <a:latin typeface="Tahoma" charset="0"/>
              </a:rPr>
              <a:t>pleuré</a:t>
            </a:r>
            <a:r>
              <a:rPr lang="en-GB" altLang="ja-JP" sz="2000">
                <a:latin typeface="Tahoma" charset="0"/>
              </a:rPr>
              <a:t>.</a:t>
            </a:r>
            <a:endParaRPr lang="en-GB" altLang="en-US" sz="2000">
              <a:latin typeface="Tahoma" charset="0"/>
            </a:endParaRPr>
          </a:p>
        </p:txBody>
      </p:sp>
      <p:pic>
        <p:nvPicPr>
          <p:cNvPr id="15364" name="Picture 6" descr="Jacques Prevert Paris, 1955 Art Print by Robert Doisneau">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0" y="4868863"/>
            <a:ext cx="1471613"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44937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body" idx="1"/>
          </p:nvPr>
        </p:nvSpPr>
        <p:spPr>
          <a:xfrm>
            <a:off x="0" y="0"/>
            <a:ext cx="9144000" cy="6858000"/>
          </a:xfrm>
        </p:spPr>
        <p:txBody>
          <a:bodyPr/>
          <a:lstStyle/>
          <a:p>
            <a:pPr eaLnBrk="1" hangingPunct="1">
              <a:buFontTx/>
              <a:buNone/>
            </a:pPr>
            <a:endParaRPr lang="en-GB" altLang="en-US" b="1" u="sng" dirty="0" smtClean="0">
              <a:latin typeface="Tahoma" charset="0"/>
              <a:ea typeface="ＭＳ Ｐゴシック" charset="-128"/>
            </a:endParaRPr>
          </a:p>
          <a:p>
            <a:pPr eaLnBrk="1" hangingPunct="1">
              <a:buFontTx/>
              <a:buNone/>
            </a:pPr>
            <a:r>
              <a:rPr lang="en-GB" altLang="en-US" b="1" u="sng" dirty="0" err="1" smtClean="0">
                <a:latin typeface="Tahoma" charset="0"/>
                <a:ea typeface="ＭＳ Ｐゴシック" charset="-128"/>
              </a:rPr>
              <a:t>Réfléchissons</a:t>
            </a:r>
            <a:r>
              <a:rPr lang="en-GB" altLang="en-US" b="1" u="sng" dirty="0">
                <a:latin typeface="Tahoma" charset="0"/>
                <a:ea typeface="ＭＳ Ｐゴシック" charset="-128"/>
              </a:rPr>
              <a:t>…</a:t>
            </a:r>
          </a:p>
          <a:p>
            <a:pPr algn="ctr" eaLnBrk="1" hangingPunct="1">
              <a:buFontTx/>
              <a:buNone/>
            </a:pPr>
            <a:r>
              <a:rPr lang="en-GB" altLang="en-US" b="1" dirty="0">
                <a:solidFill>
                  <a:srgbClr val="CC0000"/>
                </a:solidFill>
                <a:latin typeface="Tahoma" charset="0"/>
                <a:ea typeface="ＭＳ Ｐゴシック" charset="-128"/>
              </a:rPr>
              <a:t>5 minutes de discussion </a:t>
            </a:r>
            <a:r>
              <a:rPr lang="en-GB" altLang="en-US" b="1" dirty="0" err="1">
                <a:solidFill>
                  <a:srgbClr val="CC0000"/>
                </a:solidFill>
                <a:latin typeface="Tahoma" charset="0"/>
                <a:ea typeface="ＭＳ Ｐゴシック" charset="-128"/>
              </a:rPr>
              <a:t>en</a:t>
            </a:r>
            <a:r>
              <a:rPr lang="en-GB" altLang="en-US" b="1" dirty="0">
                <a:solidFill>
                  <a:srgbClr val="CC0000"/>
                </a:solidFill>
                <a:latin typeface="Tahoma" charset="0"/>
                <a:ea typeface="ＭＳ Ｐゴシック" charset="-128"/>
              </a:rPr>
              <a:t> </a:t>
            </a:r>
            <a:r>
              <a:rPr lang="en-GB" altLang="en-US" b="1" dirty="0" err="1">
                <a:solidFill>
                  <a:srgbClr val="CC0000"/>
                </a:solidFill>
                <a:latin typeface="Tahoma" charset="0"/>
                <a:ea typeface="ＭＳ Ｐゴシック" charset="-128"/>
              </a:rPr>
              <a:t>groupes</a:t>
            </a:r>
            <a:r>
              <a:rPr lang="en-GB" altLang="en-US" b="1" dirty="0">
                <a:solidFill>
                  <a:srgbClr val="CC0000"/>
                </a:solidFill>
                <a:latin typeface="Tahoma" charset="0"/>
                <a:ea typeface="ＭＳ Ｐゴシック" charset="-128"/>
              </a:rPr>
              <a:t> de 3</a:t>
            </a:r>
          </a:p>
          <a:p>
            <a:pPr eaLnBrk="1" hangingPunct="1">
              <a:spcBef>
                <a:spcPct val="80000"/>
              </a:spcBef>
            </a:pPr>
            <a:r>
              <a:rPr lang="en-GB" altLang="en-US" sz="2800" dirty="0">
                <a:latin typeface="Tahoma" charset="0"/>
                <a:ea typeface="ＭＳ Ｐゴシック" charset="-128"/>
              </a:rPr>
              <a:t>Qui </a:t>
            </a:r>
            <a:r>
              <a:rPr lang="en-GB" altLang="en-US" sz="2800" dirty="0" err="1">
                <a:latin typeface="Tahoma" charset="0"/>
                <a:ea typeface="ＭＳ Ｐゴシック" charset="-128"/>
              </a:rPr>
              <a:t>est</a:t>
            </a:r>
            <a:r>
              <a:rPr lang="en-GB" altLang="en-US" sz="2800" dirty="0">
                <a:latin typeface="Tahoma" charset="0"/>
                <a:ea typeface="ＭＳ Ｐゴシック" charset="-128"/>
              </a:rPr>
              <a:t> le </a:t>
            </a:r>
            <a:r>
              <a:rPr lang="en-GB" altLang="en-US" sz="2800" dirty="0" err="1">
                <a:latin typeface="Tahoma" charset="0"/>
                <a:ea typeface="ＭＳ Ｐゴシック" charset="-128"/>
              </a:rPr>
              <a:t>narrateur</a:t>
            </a:r>
            <a:r>
              <a:rPr lang="en-GB" altLang="en-US" sz="2800" dirty="0">
                <a:latin typeface="Tahoma" charset="0"/>
                <a:ea typeface="ＭＳ Ｐゴシック" charset="-128"/>
              </a:rPr>
              <a:t> du </a:t>
            </a:r>
            <a:r>
              <a:rPr lang="en-GB" altLang="en-US" sz="2800" dirty="0" err="1">
                <a:latin typeface="Tahoma" charset="0"/>
                <a:ea typeface="ＭＳ Ｐゴシック" charset="-128"/>
              </a:rPr>
              <a:t>poème</a:t>
            </a:r>
            <a:r>
              <a:rPr lang="en-GB" altLang="en-US" sz="2800" dirty="0">
                <a:latin typeface="Tahoma" charset="0"/>
                <a:ea typeface="ＭＳ Ｐゴシック" charset="-128"/>
              </a:rPr>
              <a:t>?</a:t>
            </a:r>
          </a:p>
          <a:p>
            <a:pPr eaLnBrk="1" hangingPunct="1">
              <a:spcBef>
                <a:spcPct val="80000"/>
              </a:spcBef>
            </a:pPr>
            <a:r>
              <a:rPr lang="en-GB" altLang="en-US" sz="2800" dirty="0" err="1">
                <a:latin typeface="Tahoma" charset="0"/>
                <a:ea typeface="ＭＳ Ｐゴシック" charset="-128"/>
              </a:rPr>
              <a:t>C’est</a:t>
            </a:r>
            <a:r>
              <a:rPr lang="en-GB" altLang="en-US" sz="2800" dirty="0">
                <a:latin typeface="Tahoma" charset="0"/>
                <a:ea typeface="ＭＳ Ｐゴシック" charset="-128"/>
              </a:rPr>
              <a:t> un homme? </a:t>
            </a:r>
            <a:r>
              <a:rPr lang="en-GB" altLang="en-US" sz="2800" dirty="0" err="1">
                <a:latin typeface="Tahoma" charset="0"/>
                <a:ea typeface="ＭＳ Ｐゴシック" charset="-128"/>
              </a:rPr>
              <a:t>Une</a:t>
            </a:r>
            <a:r>
              <a:rPr lang="en-GB" altLang="en-US" sz="2800" dirty="0">
                <a:latin typeface="Tahoma" charset="0"/>
                <a:ea typeface="ＭＳ Ｐゴシック" charset="-128"/>
              </a:rPr>
              <a:t> femme? </a:t>
            </a:r>
          </a:p>
          <a:p>
            <a:pPr eaLnBrk="1" hangingPunct="1">
              <a:spcBef>
                <a:spcPct val="80000"/>
              </a:spcBef>
            </a:pPr>
            <a:r>
              <a:rPr lang="en-GB" altLang="en-US" sz="2800" dirty="0" err="1">
                <a:latin typeface="Tahoma" charset="0"/>
                <a:ea typeface="ＭＳ Ｐゴシック" charset="-128"/>
              </a:rPr>
              <a:t>Quelle</a:t>
            </a:r>
            <a:r>
              <a:rPr lang="en-GB" altLang="en-US" sz="2800" dirty="0">
                <a:latin typeface="Tahoma" charset="0"/>
                <a:ea typeface="ＭＳ Ｐゴシック" charset="-128"/>
              </a:rPr>
              <a:t> relation </a:t>
            </a:r>
            <a:r>
              <a:rPr lang="en-GB" altLang="en-US" sz="2800" dirty="0" err="1">
                <a:latin typeface="Tahoma" charset="0"/>
                <a:ea typeface="ＭＳ Ｐゴシック" charset="-128"/>
              </a:rPr>
              <a:t>est-ce</a:t>
            </a:r>
            <a:r>
              <a:rPr lang="en-GB" altLang="en-US" sz="2800" dirty="0">
                <a:latin typeface="Tahoma" charset="0"/>
                <a:ea typeface="ＭＳ Ｐゴシック" charset="-128"/>
              </a:rPr>
              <a:t> que le </a:t>
            </a:r>
            <a:r>
              <a:rPr lang="en-GB" altLang="en-US" sz="2800" dirty="0" err="1">
                <a:latin typeface="Tahoma" charset="0"/>
                <a:ea typeface="ＭＳ Ｐゴシック" charset="-128"/>
              </a:rPr>
              <a:t>narrateur</a:t>
            </a:r>
            <a:r>
              <a:rPr lang="en-GB" altLang="en-US" sz="2800" dirty="0">
                <a:latin typeface="Tahoma" charset="0"/>
                <a:ea typeface="ＭＳ Ｐゴシック" charset="-128"/>
              </a:rPr>
              <a:t> a avec </a:t>
            </a:r>
            <a:r>
              <a:rPr lang="en-GB" altLang="en-US" sz="2800" dirty="0" err="1">
                <a:latin typeface="Tahoma" charset="0"/>
                <a:ea typeface="ＭＳ Ｐゴシック" charset="-128"/>
              </a:rPr>
              <a:t>l’autre</a:t>
            </a:r>
            <a:r>
              <a:rPr lang="en-GB" altLang="en-US" sz="2800" dirty="0">
                <a:latin typeface="Tahoma" charset="0"/>
                <a:ea typeface="ＭＳ Ｐゴシック" charset="-128"/>
              </a:rPr>
              <a:t> </a:t>
            </a:r>
            <a:r>
              <a:rPr lang="en-GB" altLang="en-US" sz="2800" dirty="0" err="1">
                <a:latin typeface="Tahoma" charset="0"/>
                <a:ea typeface="ＭＳ Ｐゴシック" charset="-128"/>
              </a:rPr>
              <a:t>personne</a:t>
            </a:r>
            <a:r>
              <a:rPr lang="en-GB" altLang="en-US" sz="2800" dirty="0">
                <a:latin typeface="Tahoma" charset="0"/>
                <a:ea typeface="ＭＳ Ｐゴシック" charset="-128"/>
              </a:rPr>
              <a:t>?</a:t>
            </a:r>
          </a:p>
          <a:p>
            <a:pPr eaLnBrk="1" hangingPunct="1">
              <a:spcBef>
                <a:spcPct val="80000"/>
              </a:spcBef>
            </a:pPr>
            <a:r>
              <a:rPr lang="en-GB" altLang="en-US" sz="2800" dirty="0" err="1">
                <a:latin typeface="Tahoma" charset="0"/>
                <a:ea typeface="ＭＳ Ｐゴシック" charset="-128"/>
              </a:rPr>
              <a:t>Qu’est-ce</a:t>
            </a:r>
            <a:r>
              <a:rPr lang="en-GB" altLang="en-US" sz="2800" dirty="0">
                <a:latin typeface="Tahoma" charset="0"/>
                <a:ea typeface="ＭＳ Ｐゴシック" charset="-128"/>
              </a:rPr>
              <a:t> qui </a:t>
            </a:r>
            <a:r>
              <a:rPr lang="en-GB" altLang="en-US" sz="2800" dirty="0" err="1">
                <a:latin typeface="Tahoma" charset="0"/>
                <a:ea typeface="ＭＳ Ｐゴシック" charset="-128"/>
              </a:rPr>
              <a:t>s’est</a:t>
            </a:r>
            <a:r>
              <a:rPr lang="en-GB" altLang="en-US" sz="2800" dirty="0">
                <a:latin typeface="Tahoma" charset="0"/>
                <a:ea typeface="ＭＳ Ｐゴシック" charset="-128"/>
              </a:rPr>
              <a:t> passé </a:t>
            </a:r>
            <a:r>
              <a:rPr lang="en-GB" altLang="en-US" sz="2800" dirty="0" err="1">
                <a:latin typeface="Tahoma" charset="0"/>
                <a:ea typeface="ＭＳ Ｐゴシック" charset="-128"/>
              </a:rPr>
              <a:t>avant</a:t>
            </a:r>
            <a:r>
              <a:rPr lang="en-GB" altLang="en-US" sz="2800" dirty="0">
                <a:latin typeface="Tahoma" charset="0"/>
                <a:ea typeface="ＭＳ Ｐゴシック" charset="-128"/>
              </a:rPr>
              <a:t> les </a:t>
            </a:r>
            <a:r>
              <a:rPr lang="en-GB" altLang="en-US" sz="2800" dirty="0" err="1">
                <a:latin typeface="Tahoma" charset="0"/>
                <a:ea typeface="ＭＳ Ｐゴシック" charset="-128"/>
              </a:rPr>
              <a:t>événements</a:t>
            </a:r>
            <a:r>
              <a:rPr lang="en-GB" altLang="en-US" sz="2800" dirty="0">
                <a:latin typeface="Tahoma" charset="0"/>
                <a:ea typeface="ＭＳ Ｐゴシック" charset="-128"/>
              </a:rPr>
              <a:t> du </a:t>
            </a:r>
            <a:r>
              <a:rPr lang="en-GB" altLang="en-US" sz="2800" dirty="0" err="1">
                <a:latin typeface="Tahoma" charset="0"/>
                <a:ea typeface="ＭＳ Ｐゴシック" charset="-128"/>
              </a:rPr>
              <a:t>poème</a:t>
            </a:r>
            <a:r>
              <a:rPr lang="en-GB" altLang="en-US" sz="2800" dirty="0">
                <a:latin typeface="Tahoma" charset="0"/>
                <a:ea typeface="ＭＳ Ｐゴシック" charset="-128"/>
              </a:rPr>
              <a:t>?</a:t>
            </a:r>
          </a:p>
          <a:p>
            <a:pPr eaLnBrk="1" hangingPunct="1">
              <a:spcBef>
                <a:spcPct val="80000"/>
              </a:spcBef>
            </a:pPr>
            <a:r>
              <a:rPr lang="en-GB" altLang="en-US" sz="2800" dirty="0" err="1">
                <a:latin typeface="Tahoma" charset="0"/>
                <a:ea typeface="ＭＳ Ｐゴシック" charset="-128"/>
              </a:rPr>
              <a:t>Qu’est-ce</a:t>
            </a:r>
            <a:r>
              <a:rPr lang="en-GB" altLang="en-US" sz="2800" dirty="0">
                <a:latin typeface="Tahoma" charset="0"/>
                <a:ea typeface="ＭＳ Ｐゴシック" charset="-128"/>
              </a:rPr>
              <a:t> que </a:t>
            </a:r>
            <a:r>
              <a:rPr lang="en-GB" altLang="en-US" sz="2800" dirty="0" err="1">
                <a:latin typeface="Tahoma" charset="0"/>
                <a:ea typeface="ＭＳ Ｐゴシック" charset="-128"/>
              </a:rPr>
              <a:t>vous</a:t>
            </a:r>
            <a:r>
              <a:rPr lang="en-GB" altLang="en-US" sz="2800" dirty="0">
                <a:latin typeface="Tahoma" charset="0"/>
                <a:ea typeface="ＭＳ Ｐゴシック" charset="-128"/>
              </a:rPr>
              <a:t> </a:t>
            </a:r>
            <a:r>
              <a:rPr lang="en-GB" altLang="en-US" sz="2800" dirty="0" err="1">
                <a:latin typeface="Tahoma" charset="0"/>
                <a:ea typeface="ＭＳ Ｐゴシック" charset="-128"/>
              </a:rPr>
              <a:t>imaginez</a:t>
            </a:r>
            <a:r>
              <a:rPr lang="en-GB" altLang="en-US" sz="2800" dirty="0">
                <a:latin typeface="Tahoma" charset="0"/>
                <a:ea typeface="ＭＳ Ｐゴシック" charset="-128"/>
              </a:rPr>
              <a:t> </a:t>
            </a:r>
            <a:r>
              <a:rPr lang="en-GB" altLang="en-US" sz="2800" dirty="0" err="1">
                <a:latin typeface="Tahoma" charset="0"/>
                <a:ea typeface="ＭＳ Ｐゴシック" charset="-128"/>
              </a:rPr>
              <a:t>va</a:t>
            </a:r>
            <a:r>
              <a:rPr lang="en-GB" altLang="en-US" sz="2800" dirty="0">
                <a:latin typeface="Tahoma" charset="0"/>
                <a:ea typeface="ＭＳ Ｐゴシック" charset="-128"/>
              </a:rPr>
              <a:t> se passer après?</a:t>
            </a:r>
          </a:p>
        </p:txBody>
      </p:sp>
      <p:pic>
        <p:nvPicPr>
          <p:cNvPr id="18434" name="Picture 3" descr="Jacques Prevert Paris, 1955 Art Print by Robert Doisneau">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752" y="1155459"/>
            <a:ext cx="1577388" cy="197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884139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body" idx="1"/>
          </p:nvPr>
        </p:nvSpPr>
        <p:spPr>
          <a:xfrm>
            <a:off x="0" y="0"/>
            <a:ext cx="9144000" cy="6858000"/>
          </a:xfrm>
        </p:spPr>
        <p:txBody>
          <a:bodyPr>
            <a:normAutofit/>
          </a:bodyPr>
          <a:lstStyle/>
          <a:p>
            <a:pPr algn="ctr" eaLnBrk="1" hangingPunct="1">
              <a:buFontTx/>
              <a:buNone/>
            </a:pPr>
            <a:endParaRPr lang="en-GB" altLang="en-US" b="1" dirty="0" smtClean="0">
              <a:latin typeface="Tahoma" charset="0"/>
              <a:ea typeface="ＭＳ Ｐゴシック" charset="-128"/>
            </a:endParaRPr>
          </a:p>
          <a:p>
            <a:pPr algn="ctr" eaLnBrk="1" hangingPunct="1">
              <a:buFontTx/>
              <a:buNone/>
            </a:pPr>
            <a:r>
              <a:rPr lang="en-GB" altLang="en-US" b="1" dirty="0" smtClean="0">
                <a:latin typeface="Tahoma" charset="0"/>
                <a:ea typeface="ＭＳ Ｐゴシック" charset="-128"/>
              </a:rPr>
              <a:t>Common </a:t>
            </a:r>
            <a:r>
              <a:rPr lang="en-GB" altLang="en-US" b="1" dirty="0">
                <a:latin typeface="Tahoma" charset="0"/>
                <a:ea typeface="ＭＳ Ｐゴシック" charset="-128"/>
              </a:rPr>
              <a:t>sound patterns in the </a:t>
            </a:r>
            <a:r>
              <a:rPr lang="en-GB" altLang="en-US" b="1" dirty="0" smtClean="0">
                <a:latin typeface="Tahoma" charset="0"/>
                <a:ea typeface="ＭＳ Ｐゴシック" charset="-128"/>
              </a:rPr>
              <a:t>poem</a:t>
            </a:r>
            <a:endParaRPr lang="en-GB" altLang="en-US" sz="900" b="1" dirty="0">
              <a:latin typeface="Tahoma" charset="0"/>
              <a:ea typeface="ＭＳ Ｐゴシック" charset="-128"/>
            </a:endParaRPr>
          </a:p>
          <a:p>
            <a:pPr algn="ctr" eaLnBrk="1" hangingPunct="1">
              <a:buFontTx/>
              <a:buNone/>
            </a:pPr>
            <a:r>
              <a:rPr lang="en-GB" altLang="en-US" sz="2800" dirty="0">
                <a:solidFill>
                  <a:srgbClr val="CC0000"/>
                </a:solidFill>
                <a:latin typeface="Tahoma" charset="0"/>
                <a:ea typeface="ＭＳ Ｐゴシック" charset="-128"/>
              </a:rPr>
              <a:t>* Rappel – </a:t>
            </a:r>
            <a:r>
              <a:rPr lang="en-GB" altLang="en-US" sz="2000" b="1" dirty="0">
                <a:solidFill>
                  <a:srgbClr val="CC0000"/>
                </a:solidFill>
                <a:latin typeface="Tahoma" charset="0"/>
                <a:ea typeface="ＭＳ Ｐゴシック" charset="-128"/>
              </a:rPr>
              <a:t>la </a:t>
            </a:r>
            <a:r>
              <a:rPr lang="en-GB" altLang="en-US" sz="2000" b="1" dirty="0" err="1">
                <a:solidFill>
                  <a:srgbClr val="CC0000"/>
                </a:solidFill>
                <a:latin typeface="Tahoma" charset="0"/>
                <a:ea typeface="ＭＳ Ｐゴシック" charset="-128"/>
              </a:rPr>
              <a:t>dernière</a:t>
            </a:r>
            <a:r>
              <a:rPr lang="en-GB" altLang="en-US" sz="2000" b="1" dirty="0">
                <a:solidFill>
                  <a:srgbClr val="CC0000"/>
                </a:solidFill>
                <a:latin typeface="Tahoma" charset="0"/>
                <a:ea typeface="ＭＳ Ｐゴシック" charset="-128"/>
              </a:rPr>
              <a:t> </a:t>
            </a:r>
            <a:r>
              <a:rPr lang="en-GB" altLang="en-US" sz="2000" b="1" dirty="0" err="1">
                <a:solidFill>
                  <a:srgbClr val="CC0000"/>
                </a:solidFill>
                <a:latin typeface="Tahoma" charset="0"/>
                <a:ea typeface="ＭＳ Ｐゴシック" charset="-128"/>
              </a:rPr>
              <a:t>consonne</a:t>
            </a:r>
            <a:r>
              <a:rPr lang="en-GB" altLang="en-US" sz="2000" b="1" dirty="0">
                <a:solidFill>
                  <a:srgbClr val="CC0000"/>
                </a:solidFill>
                <a:latin typeface="Tahoma" charset="0"/>
                <a:ea typeface="ＭＳ Ｐゴシック" charset="-128"/>
              </a:rPr>
              <a:t> du mot </a:t>
            </a:r>
            <a:r>
              <a:rPr lang="en-GB" altLang="en-US" sz="2000" b="1" dirty="0" err="1">
                <a:solidFill>
                  <a:srgbClr val="CC0000"/>
                </a:solidFill>
                <a:latin typeface="Tahoma" charset="0"/>
                <a:ea typeface="ＭＳ Ｐゴシック" charset="-128"/>
              </a:rPr>
              <a:t>est</a:t>
            </a:r>
            <a:r>
              <a:rPr lang="en-GB" altLang="en-US" sz="2000" b="1" dirty="0">
                <a:solidFill>
                  <a:srgbClr val="CC0000"/>
                </a:solidFill>
                <a:latin typeface="Tahoma" charset="0"/>
                <a:ea typeface="ＭＳ Ｐゴシック" charset="-128"/>
              </a:rPr>
              <a:t> </a:t>
            </a:r>
            <a:r>
              <a:rPr lang="en-GB" altLang="en-US" sz="2000" b="1" dirty="0" err="1">
                <a:solidFill>
                  <a:srgbClr val="CC0000"/>
                </a:solidFill>
                <a:latin typeface="Tahoma" charset="0"/>
                <a:ea typeface="ＭＳ Ｐゴシック" charset="-128"/>
              </a:rPr>
              <a:t>d’habitude</a:t>
            </a:r>
            <a:r>
              <a:rPr lang="en-GB" altLang="en-US" sz="2000" b="1" dirty="0">
                <a:solidFill>
                  <a:srgbClr val="CC0000"/>
                </a:solidFill>
                <a:latin typeface="Tahoma" charset="0"/>
                <a:ea typeface="ＭＳ Ｐゴシック" charset="-128"/>
              </a:rPr>
              <a:t> </a:t>
            </a:r>
            <a:r>
              <a:rPr lang="en-GB" altLang="en-US" sz="2000" b="1" dirty="0" err="1">
                <a:solidFill>
                  <a:srgbClr val="CC0000"/>
                </a:solidFill>
                <a:latin typeface="Tahoma" charset="0"/>
                <a:ea typeface="ＭＳ Ｐゴシック" charset="-128"/>
              </a:rPr>
              <a:t>muette</a:t>
            </a:r>
            <a:r>
              <a:rPr lang="en-GB" altLang="en-US" sz="2000" b="1" dirty="0">
                <a:solidFill>
                  <a:srgbClr val="CC0000"/>
                </a:solidFill>
                <a:latin typeface="Tahoma" charset="0"/>
                <a:ea typeface="ＭＳ Ｐゴシック" charset="-128"/>
              </a:rPr>
              <a:t> (silent)</a:t>
            </a:r>
          </a:p>
          <a:p>
            <a:pPr eaLnBrk="1" hangingPunct="1">
              <a:buFontTx/>
              <a:buNone/>
            </a:pPr>
            <a:endParaRPr lang="en-GB" altLang="en-US" sz="900" dirty="0">
              <a:solidFill>
                <a:srgbClr val="CC0000"/>
              </a:solidFill>
              <a:latin typeface="Tahoma" charset="0"/>
              <a:ea typeface="ＭＳ Ｐゴシック" charset="-128"/>
            </a:endParaRPr>
          </a:p>
          <a:p>
            <a:pPr eaLnBrk="1" hangingPunct="1">
              <a:spcBef>
                <a:spcPct val="50000"/>
              </a:spcBef>
              <a:buFontTx/>
              <a:buNone/>
            </a:pPr>
            <a:r>
              <a:rPr lang="en-GB" altLang="en-US" sz="2800" b="1" dirty="0">
                <a:solidFill>
                  <a:srgbClr val="6600FF"/>
                </a:solidFill>
                <a:latin typeface="Tahoma" charset="0"/>
                <a:ea typeface="ＭＳ Ｐゴシック" charset="-128"/>
              </a:rPr>
              <a:t>	</a:t>
            </a:r>
            <a:r>
              <a:rPr lang="en-GB" altLang="en-US" sz="1800" b="1" dirty="0">
                <a:solidFill>
                  <a:srgbClr val="6600FF"/>
                </a:solidFill>
                <a:latin typeface="Calibri" charset="0"/>
                <a:ea typeface="Calibri" charset="0"/>
                <a:cs typeface="Calibri" charset="0"/>
              </a:rPr>
              <a:t>an/</a:t>
            </a:r>
            <a:r>
              <a:rPr lang="en-GB" altLang="en-US" sz="1800" b="1" dirty="0" err="1">
                <a:solidFill>
                  <a:srgbClr val="6600FF"/>
                </a:solidFill>
                <a:latin typeface="Calibri" charset="0"/>
                <a:ea typeface="Calibri" charset="0"/>
                <a:cs typeface="Calibri" charset="0"/>
              </a:rPr>
              <a:t>en</a:t>
            </a:r>
            <a:r>
              <a:rPr lang="en-GB" altLang="en-US" sz="1800" dirty="0">
                <a:solidFill>
                  <a:srgbClr val="6600FF"/>
                </a:solidFill>
                <a:latin typeface="Calibri" charset="0"/>
                <a:ea typeface="Calibri" charset="0"/>
                <a:cs typeface="Calibri" charset="0"/>
              </a:rPr>
              <a:t>    </a:t>
            </a:r>
            <a:r>
              <a:rPr lang="en-GB" altLang="en-US" sz="1800" dirty="0" smtClean="0">
                <a:solidFill>
                  <a:srgbClr val="6600FF"/>
                </a:solidFill>
                <a:latin typeface="Calibri" charset="0"/>
                <a:ea typeface="Calibri" charset="0"/>
                <a:cs typeface="Calibri" charset="0"/>
              </a:rPr>
              <a:t>	</a:t>
            </a:r>
            <a:r>
              <a:rPr lang="en-GB" altLang="en-US" sz="1800" i="1" dirty="0" smtClean="0">
                <a:solidFill>
                  <a:srgbClr val="6600FF"/>
                </a:solidFill>
                <a:latin typeface="Calibri" charset="0"/>
                <a:ea typeface="Calibri" charset="0"/>
                <a:cs typeface="Calibri" charset="0"/>
              </a:rPr>
              <a:t>sounds </a:t>
            </a:r>
            <a:r>
              <a:rPr lang="en-GB" altLang="en-US" sz="1800" i="1" dirty="0">
                <a:solidFill>
                  <a:srgbClr val="6600FF"/>
                </a:solidFill>
                <a:latin typeface="Calibri" charset="0"/>
                <a:ea typeface="Calibri" charset="0"/>
                <a:cs typeface="Calibri" charset="0"/>
              </a:rPr>
              <a:t>like</a:t>
            </a:r>
            <a:r>
              <a:rPr lang="en-GB" altLang="en-US" sz="1800" dirty="0">
                <a:solidFill>
                  <a:srgbClr val="6600FF"/>
                </a:solidFill>
                <a:latin typeface="Calibri" charset="0"/>
                <a:ea typeface="Calibri" charset="0"/>
                <a:cs typeface="Calibri" charset="0"/>
              </a:rPr>
              <a:t>  </a:t>
            </a:r>
            <a:r>
              <a:rPr lang="en-GB" altLang="en-US" sz="1800" b="1" dirty="0">
                <a:solidFill>
                  <a:srgbClr val="6600FF"/>
                </a:solidFill>
                <a:latin typeface="Calibri" charset="0"/>
                <a:ea typeface="Calibri" charset="0"/>
                <a:cs typeface="Calibri" charset="0"/>
              </a:rPr>
              <a:t>on</a:t>
            </a:r>
            <a:r>
              <a:rPr lang="en-GB" altLang="en-US" sz="1800" dirty="0">
                <a:solidFill>
                  <a:srgbClr val="6600FF"/>
                </a:solidFill>
                <a:latin typeface="Calibri" charset="0"/>
                <a:ea typeface="Calibri" charset="0"/>
                <a:cs typeface="Calibri" charset="0"/>
              </a:rPr>
              <a:t> (if you say it holding your nose!)</a:t>
            </a:r>
          </a:p>
          <a:p>
            <a:pPr eaLnBrk="1" hangingPunct="1">
              <a:spcBef>
                <a:spcPct val="50000"/>
              </a:spcBef>
              <a:buFontTx/>
              <a:buNone/>
            </a:pPr>
            <a:r>
              <a:rPr lang="en-GB" altLang="en-US" sz="1800" b="1" dirty="0">
                <a:solidFill>
                  <a:srgbClr val="6600FF"/>
                </a:solidFill>
                <a:latin typeface="Calibri" charset="0"/>
                <a:ea typeface="Calibri" charset="0"/>
                <a:cs typeface="Calibri" charset="0"/>
              </a:rPr>
              <a:t>	</a:t>
            </a:r>
            <a:r>
              <a:rPr lang="en-GB" altLang="en-US" sz="1800" b="1" dirty="0" err="1">
                <a:solidFill>
                  <a:srgbClr val="6600FF"/>
                </a:solidFill>
                <a:latin typeface="Calibri" charset="0"/>
                <a:ea typeface="Calibri" charset="0"/>
                <a:cs typeface="Calibri" charset="0"/>
              </a:rPr>
              <a:t>ui</a:t>
            </a:r>
            <a:r>
              <a:rPr lang="en-GB" altLang="en-US" sz="1800" b="1" dirty="0">
                <a:solidFill>
                  <a:srgbClr val="6600FF"/>
                </a:solidFill>
                <a:latin typeface="Calibri" charset="0"/>
                <a:ea typeface="Calibri" charset="0"/>
                <a:cs typeface="Calibri" charset="0"/>
              </a:rPr>
              <a:t>	</a:t>
            </a:r>
            <a:r>
              <a:rPr lang="en-GB" altLang="en-US" sz="1800" b="1" dirty="0" smtClean="0">
                <a:solidFill>
                  <a:srgbClr val="6600FF"/>
                </a:solidFill>
                <a:latin typeface="Calibri" charset="0"/>
                <a:ea typeface="Calibri" charset="0"/>
                <a:cs typeface="Calibri" charset="0"/>
              </a:rPr>
              <a:t>	</a:t>
            </a:r>
            <a:r>
              <a:rPr lang="en-GB" altLang="en-US" sz="1800" i="1" dirty="0" smtClean="0">
                <a:solidFill>
                  <a:srgbClr val="6600FF"/>
                </a:solidFill>
                <a:latin typeface="Calibri" charset="0"/>
                <a:ea typeface="Calibri" charset="0"/>
                <a:cs typeface="Calibri" charset="0"/>
              </a:rPr>
              <a:t>sounds </a:t>
            </a:r>
            <a:r>
              <a:rPr lang="en-GB" altLang="en-US" sz="1800" i="1" dirty="0">
                <a:solidFill>
                  <a:srgbClr val="6600FF"/>
                </a:solidFill>
                <a:latin typeface="Calibri" charset="0"/>
                <a:ea typeface="Calibri" charset="0"/>
                <a:cs typeface="Calibri" charset="0"/>
              </a:rPr>
              <a:t>like</a:t>
            </a:r>
            <a:r>
              <a:rPr lang="en-GB" altLang="en-US" sz="1800" dirty="0">
                <a:solidFill>
                  <a:srgbClr val="6600FF"/>
                </a:solidFill>
                <a:latin typeface="Calibri" charset="0"/>
                <a:ea typeface="Calibri" charset="0"/>
                <a:cs typeface="Calibri" charset="0"/>
              </a:rPr>
              <a:t>  </a:t>
            </a:r>
            <a:r>
              <a:rPr lang="en-GB" altLang="en-US" sz="1800" b="1" dirty="0" err="1">
                <a:solidFill>
                  <a:srgbClr val="6600FF"/>
                </a:solidFill>
                <a:latin typeface="Calibri" charset="0"/>
                <a:ea typeface="Calibri" charset="0"/>
                <a:cs typeface="Calibri" charset="0"/>
              </a:rPr>
              <a:t>wii</a:t>
            </a:r>
            <a:endParaRPr lang="en-GB" altLang="en-US" sz="1800" b="1" dirty="0">
              <a:solidFill>
                <a:srgbClr val="6600FF"/>
              </a:solidFill>
              <a:latin typeface="Calibri" charset="0"/>
              <a:ea typeface="Calibri" charset="0"/>
              <a:cs typeface="Calibri" charset="0"/>
            </a:endParaRPr>
          </a:p>
          <a:p>
            <a:pPr eaLnBrk="1" hangingPunct="1">
              <a:spcBef>
                <a:spcPct val="50000"/>
              </a:spcBef>
              <a:buFontTx/>
              <a:buNone/>
            </a:pPr>
            <a:r>
              <a:rPr lang="en-GB" altLang="en-US" sz="1800" b="1" dirty="0">
                <a:solidFill>
                  <a:srgbClr val="6600FF"/>
                </a:solidFill>
                <a:latin typeface="Calibri" charset="0"/>
                <a:ea typeface="Calibri" charset="0"/>
                <a:cs typeface="Calibri" charset="0"/>
              </a:rPr>
              <a:t>	</a:t>
            </a:r>
            <a:r>
              <a:rPr lang="en-GB" altLang="en-US" sz="1800" b="1" dirty="0" err="1">
                <a:solidFill>
                  <a:srgbClr val="6600FF"/>
                </a:solidFill>
                <a:latin typeface="Calibri" charset="0"/>
                <a:ea typeface="Calibri" charset="0"/>
                <a:cs typeface="Calibri" charset="0"/>
              </a:rPr>
              <a:t>er</a:t>
            </a:r>
            <a:r>
              <a:rPr lang="en-GB" altLang="en-US" sz="1800" b="1" dirty="0">
                <a:solidFill>
                  <a:srgbClr val="6600FF"/>
                </a:solidFill>
                <a:latin typeface="Calibri" charset="0"/>
                <a:ea typeface="Calibri" charset="0"/>
                <a:cs typeface="Calibri" charset="0"/>
              </a:rPr>
              <a:t>/</a:t>
            </a:r>
            <a:r>
              <a:rPr lang="en-GB" altLang="en-US" sz="1800" b="1" dirty="0" err="1">
                <a:solidFill>
                  <a:srgbClr val="6600FF"/>
                </a:solidFill>
                <a:latin typeface="Calibri" charset="0"/>
                <a:ea typeface="Calibri" charset="0"/>
                <a:cs typeface="Calibri" charset="0"/>
              </a:rPr>
              <a:t>é</a:t>
            </a:r>
            <a:r>
              <a:rPr lang="en-GB" altLang="en-US" sz="1800" b="1" dirty="0">
                <a:solidFill>
                  <a:srgbClr val="6600FF"/>
                </a:solidFill>
                <a:latin typeface="Calibri" charset="0"/>
                <a:ea typeface="Calibri" charset="0"/>
                <a:cs typeface="Calibri" charset="0"/>
              </a:rPr>
              <a:t> 	</a:t>
            </a:r>
            <a:r>
              <a:rPr lang="en-GB" altLang="en-US" sz="1800" b="1" dirty="0" smtClean="0">
                <a:solidFill>
                  <a:srgbClr val="6600FF"/>
                </a:solidFill>
                <a:latin typeface="Calibri" charset="0"/>
                <a:ea typeface="Calibri" charset="0"/>
                <a:cs typeface="Calibri" charset="0"/>
              </a:rPr>
              <a:t>	</a:t>
            </a:r>
            <a:r>
              <a:rPr lang="en-GB" altLang="en-US" sz="1800" i="1" dirty="0" smtClean="0">
                <a:solidFill>
                  <a:srgbClr val="6600FF"/>
                </a:solidFill>
                <a:latin typeface="Calibri" charset="0"/>
                <a:ea typeface="Calibri" charset="0"/>
                <a:cs typeface="Calibri" charset="0"/>
              </a:rPr>
              <a:t>sounds </a:t>
            </a:r>
            <a:r>
              <a:rPr lang="en-GB" altLang="en-US" sz="1800" i="1" dirty="0">
                <a:solidFill>
                  <a:srgbClr val="6600FF"/>
                </a:solidFill>
                <a:latin typeface="Calibri" charset="0"/>
                <a:ea typeface="Calibri" charset="0"/>
                <a:cs typeface="Calibri" charset="0"/>
              </a:rPr>
              <a:t>like</a:t>
            </a:r>
            <a:r>
              <a:rPr lang="en-GB" altLang="en-US" sz="1800" dirty="0">
                <a:solidFill>
                  <a:srgbClr val="6600FF"/>
                </a:solidFill>
                <a:latin typeface="Calibri" charset="0"/>
                <a:ea typeface="Calibri" charset="0"/>
                <a:cs typeface="Calibri" charset="0"/>
              </a:rPr>
              <a:t> </a:t>
            </a:r>
            <a:r>
              <a:rPr lang="en-GB" altLang="en-US" sz="1800" b="1" dirty="0">
                <a:solidFill>
                  <a:srgbClr val="6600FF"/>
                </a:solidFill>
                <a:latin typeface="Calibri" charset="0"/>
                <a:ea typeface="Calibri" charset="0"/>
                <a:cs typeface="Calibri" charset="0"/>
              </a:rPr>
              <a:t> ay </a:t>
            </a:r>
          </a:p>
          <a:p>
            <a:pPr eaLnBrk="1" hangingPunct="1">
              <a:spcBef>
                <a:spcPct val="50000"/>
              </a:spcBef>
              <a:buFontTx/>
              <a:buNone/>
            </a:pPr>
            <a:r>
              <a:rPr lang="en-GB" altLang="en-US" sz="1800" b="1" dirty="0">
                <a:solidFill>
                  <a:srgbClr val="6600FF"/>
                </a:solidFill>
                <a:latin typeface="Calibri" charset="0"/>
                <a:ea typeface="Calibri" charset="0"/>
                <a:cs typeface="Calibri" charset="0"/>
              </a:rPr>
              <a:t>	au/eau  </a:t>
            </a:r>
            <a:r>
              <a:rPr lang="en-GB" altLang="en-US" sz="1800" b="1" dirty="0" smtClean="0">
                <a:solidFill>
                  <a:srgbClr val="6600FF"/>
                </a:solidFill>
                <a:latin typeface="Calibri" charset="0"/>
                <a:ea typeface="Calibri" charset="0"/>
                <a:cs typeface="Calibri" charset="0"/>
              </a:rPr>
              <a:t>	</a:t>
            </a:r>
            <a:r>
              <a:rPr lang="en-GB" altLang="en-US" sz="1800" i="1" dirty="0" smtClean="0">
                <a:solidFill>
                  <a:srgbClr val="6600FF"/>
                </a:solidFill>
                <a:latin typeface="Calibri" charset="0"/>
                <a:ea typeface="Calibri" charset="0"/>
                <a:cs typeface="Calibri" charset="0"/>
              </a:rPr>
              <a:t>sounds </a:t>
            </a:r>
            <a:r>
              <a:rPr lang="en-GB" altLang="en-US" sz="1800" i="1" dirty="0">
                <a:solidFill>
                  <a:srgbClr val="6600FF"/>
                </a:solidFill>
                <a:latin typeface="Calibri" charset="0"/>
                <a:ea typeface="Calibri" charset="0"/>
                <a:cs typeface="Calibri" charset="0"/>
              </a:rPr>
              <a:t>like</a:t>
            </a:r>
            <a:r>
              <a:rPr lang="en-GB" altLang="en-US" sz="1800" dirty="0">
                <a:solidFill>
                  <a:srgbClr val="6600FF"/>
                </a:solidFill>
                <a:latin typeface="Calibri" charset="0"/>
                <a:ea typeface="Calibri" charset="0"/>
                <a:cs typeface="Calibri" charset="0"/>
              </a:rPr>
              <a:t>  </a:t>
            </a:r>
            <a:r>
              <a:rPr lang="en-GB" altLang="en-US" sz="1800" b="1" dirty="0">
                <a:solidFill>
                  <a:srgbClr val="6600FF"/>
                </a:solidFill>
                <a:latin typeface="Calibri" charset="0"/>
                <a:ea typeface="Calibri" charset="0"/>
                <a:cs typeface="Calibri" charset="0"/>
              </a:rPr>
              <a:t>oh</a:t>
            </a:r>
          </a:p>
          <a:p>
            <a:pPr eaLnBrk="1" hangingPunct="1">
              <a:spcBef>
                <a:spcPct val="50000"/>
              </a:spcBef>
              <a:buFontTx/>
              <a:buNone/>
            </a:pPr>
            <a:r>
              <a:rPr lang="en-GB" altLang="en-US" sz="1800" b="1" dirty="0">
                <a:solidFill>
                  <a:srgbClr val="6600FF"/>
                </a:solidFill>
                <a:latin typeface="Calibri" charset="0"/>
                <a:ea typeface="Calibri" charset="0"/>
                <a:cs typeface="Calibri" charset="0"/>
              </a:rPr>
              <a:t>	</a:t>
            </a:r>
            <a:r>
              <a:rPr lang="en-GB" altLang="en-US" sz="1800" b="1" dirty="0" err="1">
                <a:solidFill>
                  <a:srgbClr val="6600FF"/>
                </a:solidFill>
                <a:latin typeface="Calibri" charset="0"/>
                <a:ea typeface="Calibri" charset="0"/>
                <a:cs typeface="Calibri" charset="0"/>
              </a:rPr>
              <a:t>eu</a:t>
            </a:r>
            <a:r>
              <a:rPr lang="en-GB" altLang="en-US" sz="1800" b="1" dirty="0">
                <a:solidFill>
                  <a:srgbClr val="6600FF"/>
                </a:solidFill>
                <a:latin typeface="Calibri" charset="0"/>
                <a:ea typeface="Calibri" charset="0"/>
                <a:cs typeface="Calibri" charset="0"/>
              </a:rPr>
              <a:t>	        </a:t>
            </a:r>
            <a:r>
              <a:rPr lang="en-GB" altLang="en-US" sz="1800" b="1" dirty="0" smtClean="0">
                <a:solidFill>
                  <a:srgbClr val="6600FF"/>
                </a:solidFill>
                <a:latin typeface="Calibri" charset="0"/>
                <a:ea typeface="Calibri" charset="0"/>
                <a:cs typeface="Calibri" charset="0"/>
              </a:rPr>
              <a:t>	 </a:t>
            </a:r>
            <a:r>
              <a:rPr lang="en-GB" altLang="en-US" sz="1800" i="1" dirty="0">
                <a:solidFill>
                  <a:srgbClr val="6600FF"/>
                </a:solidFill>
                <a:latin typeface="Calibri" charset="0"/>
                <a:ea typeface="Calibri" charset="0"/>
                <a:cs typeface="Calibri" charset="0"/>
              </a:rPr>
              <a:t>sounds like</a:t>
            </a:r>
            <a:r>
              <a:rPr lang="en-GB" altLang="en-US" sz="1800" dirty="0">
                <a:solidFill>
                  <a:srgbClr val="6600FF"/>
                </a:solidFill>
                <a:latin typeface="Calibri" charset="0"/>
                <a:ea typeface="Calibri" charset="0"/>
                <a:cs typeface="Calibri" charset="0"/>
              </a:rPr>
              <a:t>  </a:t>
            </a:r>
            <a:r>
              <a:rPr lang="en-GB" altLang="en-US" sz="1800" b="1" dirty="0" err="1">
                <a:solidFill>
                  <a:srgbClr val="6600FF"/>
                </a:solidFill>
                <a:latin typeface="Calibri" charset="0"/>
                <a:ea typeface="Calibri" charset="0"/>
                <a:cs typeface="Calibri" charset="0"/>
              </a:rPr>
              <a:t>er</a:t>
            </a:r>
            <a:endParaRPr lang="en-GB" altLang="en-US" sz="1800" b="1" dirty="0">
              <a:solidFill>
                <a:srgbClr val="6600FF"/>
              </a:solidFill>
              <a:latin typeface="Calibri" charset="0"/>
              <a:ea typeface="Calibri" charset="0"/>
              <a:cs typeface="Calibri" charset="0"/>
            </a:endParaRPr>
          </a:p>
          <a:p>
            <a:pPr eaLnBrk="1" hangingPunct="1">
              <a:spcBef>
                <a:spcPct val="50000"/>
              </a:spcBef>
              <a:buFontTx/>
              <a:buNone/>
            </a:pPr>
            <a:r>
              <a:rPr lang="en-GB" altLang="en-US" sz="1800" b="1" dirty="0">
                <a:solidFill>
                  <a:srgbClr val="6600FF"/>
                </a:solidFill>
                <a:latin typeface="Calibri" charset="0"/>
                <a:ea typeface="Calibri" charset="0"/>
                <a:cs typeface="Calibri" charset="0"/>
              </a:rPr>
              <a:t>	oi	 	</a:t>
            </a:r>
            <a:r>
              <a:rPr lang="en-GB" altLang="en-US" sz="1800" i="1" dirty="0">
                <a:solidFill>
                  <a:srgbClr val="6600FF"/>
                </a:solidFill>
                <a:latin typeface="Calibri" charset="0"/>
                <a:ea typeface="Calibri" charset="0"/>
                <a:cs typeface="Calibri" charset="0"/>
              </a:rPr>
              <a:t>sounds like</a:t>
            </a:r>
            <a:r>
              <a:rPr lang="en-GB" altLang="en-US" sz="1800" dirty="0">
                <a:solidFill>
                  <a:srgbClr val="6600FF"/>
                </a:solidFill>
                <a:latin typeface="Calibri" charset="0"/>
                <a:ea typeface="Calibri" charset="0"/>
                <a:cs typeface="Calibri" charset="0"/>
              </a:rPr>
              <a:t>  </a:t>
            </a:r>
            <a:r>
              <a:rPr lang="en-GB" altLang="en-US" sz="1800" b="1" dirty="0" err="1">
                <a:solidFill>
                  <a:srgbClr val="6600FF"/>
                </a:solidFill>
                <a:latin typeface="Calibri" charset="0"/>
                <a:ea typeface="Calibri" charset="0"/>
                <a:cs typeface="Calibri" charset="0"/>
              </a:rPr>
              <a:t>wah</a:t>
            </a:r>
            <a:endParaRPr lang="en-GB" altLang="en-US" sz="1800" b="1" dirty="0">
              <a:solidFill>
                <a:srgbClr val="6600FF"/>
              </a:solidFill>
              <a:latin typeface="Calibri" charset="0"/>
              <a:ea typeface="Calibri" charset="0"/>
              <a:cs typeface="Calibri" charset="0"/>
            </a:endParaRPr>
          </a:p>
          <a:p>
            <a:pPr eaLnBrk="1" hangingPunct="1">
              <a:spcBef>
                <a:spcPct val="50000"/>
              </a:spcBef>
              <a:buFontTx/>
              <a:buNone/>
            </a:pPr>
            <a:r>
              <a:rPr lang="en-GB" altLang="en-US" sz="1800" b="1" dirty="0">
                <a:solidFill>
                  <a:srgbClr val="6600FF"/>
                </a:solidFill>
                <a:latin typeface="Calibri" charset="0"/>
                <a:ea typeface="Calibri" charset="0"/>
                <a:cs typeface="Calibri" charset="0"/>
              </a:rPr>
              <a:t>	</a:t>
            </a:r>
            <a:r>
              <a:rPr lang="en-GB" altLang="en-US" sz="1800" b="1" dirty="0" err="1">
                <a:solidFill>
                  <a:srgbClr val="6600FF"/>
                </a:solidFill>
                <a:latin typeface="Calibri" charset="0"/>
                <a:ea typeface="Calibri" charset="0"/>
                <a:cs typeface="Calibri" charset="0"/>
              </a:rPr>
              <a:t>ain</a:t>
            </a:r>
            <a:r>
              <a:rPr lang="en-GB" altLang="en-US" sz="1800" b="1" dirty="0">
                <a:solidFill>
                  <a:srgbClr val="6600FF"/>
                </a:solidFill>
                <a:latin typeface="Calibri" charset="0"/>
                <a:ea typeface="Calibri" charset="0"/>
                <a:cs typeface="Calibri" charset="0"/>
              </a:rPr>
              <a:t>	         </a:t>
            </a:r>
            <a:r>
              <a:rPr lang="en-GB" altLang="en-US" sz="1800" b="1" dirty="0" smtClean="0">
                <a:solidFill>
                  <a:srgbClr val="6600FF"/>
                </a:solidFill>
                <a:latin typeface="Calibri" charset="0"/>
                <a:ea typeface="Calibri" charset="0"/>
                <a:cs typeface="Calibri" charset="0"/>
              </a:rPr>
              <a:t>	</a:t>
            </a:r>
            <a:r>
              <a:rPr lang="en-GB" altLang="en-US" sz="1800" i="1" dirty="0" smtClean="0">
                <a:solidFill>
                  <a:srgbClr val="6600FF"/>
                </a:solidFill>
                <a:latin typeface="Calibri" charset="0"/>
                <a:ea typeface="Calibri" charset="0"/>
                <a:cs typeface="Calibri" charset="0"/>
              </a:rPr>
              <a:t>sounds </a:t>
            </a:r>
            <a:r>
              <a:rPr lang="en-GB" altLang="en-US" sz="1800" i="1" dirty="0">
                <a:solidFill>
                  <a:srgbClr val="6600FF"/>
                </a:solidFill>
                <a:latin typeface="Calibri" charset="0"/>
                <a:ea typeface="Calibri" charset="0"/>
                <a:cs typeface="Calibri" charset="0"/>
              </a:rPr>
              <a:t>like</a:t>
            </a:r>
            <a:r>
              <a:rPr lang="en-GB" altLang="en-US" sz="1800" dirty="0">
                <a:solidFill>
                  <a:srgbClr val="6600FF"/>
                </a:solidFill>
                <a:latin typeface="Calibri" charset="0"/>
                <a:ea typeface="Calibri" charset="0"/>
                <a:cs typeface="Calibri" charset="0"/>
              </a:rPr>
              <a:t>  </a:t>
            </a:r>
            <a:r>
              <a:rPr lang="en-GB" altLang="en-US" sz="1800" b="1" dirty="0">
                <a:solidFill>
                  <a:srgbClr val="6600FF"/>
                </a:solidFill>
                <a:latin typeface="Calibri" charset="0"/>
                <a:ea typeface="Calibri" charset="0"/>
                <a:cs typeface="Calibri" charset="0"/>
              </a:rPr>
              <a:t>an</a:t>
            </a:r>
            <a:r>
              <a:rPr lang="en-GB" altLang="en-US" sz="1800" dirty="0">
                <a:solidFill>
                  <a:srgbClr val="6600FF"/>
                </a:solidFill>
                <a:latin typeface="Calibri" charset="0"/>
                <a:ea typeface="Calibri" charset="0"/>
                <a:cs typeface="Calibri" charset="0"/>
              </a:rPr>
              <a:t> (if you say it holding your nose!)</a:t>
            </a:r>
            <a:endParaRPr lang="en-GB" altLang="en-US" sz="1800" b="1" dirty="0">
              <a:solidFill>
                <a:srgbClr val="6600FF"/>
              </a:solidFill>
              <a:latin typeface="Calibri" charset="0"/>
              <a:ea typeface="Calibri" charset="0"/>
              <a:cs typeface="Calibri" charset="0"/>
            </a:endParaRPr>
          </a:p>
        </p:txBody>
      </p:sp>
      <p:pic>
        <p:nvPicPr>
          <p:cNvPr id="19458" name="Picture 4" descr="Jacques Prevert Paris, 1955 Art Print by Robert Doisneau">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9401" y="2843293"/>
            <a:ext cx="1900020" cy="237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5"/>
          <p:cNvSpPr txBox="1">
            <a:spLocks noChangeArrowheads="1"/>
          </p:cNvSpPr>
          <p:nvPr/>
        </p:nvSpPr>
        <p:spPr bwMode="auto">
          <a:xfrm>
            <a:off x="0" y="60928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en-US" altLang="en-US" sz="2400">
                <a:latin typeface="Tahoma" charset="0"/>
              </a:rPr>
              <a:t>Maintenant chaque étudiant va lire un vers du poème.</a:t>
            </a:r>
            <a:endParaRPr lang="en-GB" altLang="en-US" sz="2400">
              <a:latin typeface="Tahoma" charset="0"/>
            </a:endParaRPr>
          </a:p>
        </p:txBody>
      </p:sp>
    </p:spTree>
    <p:extLst>
      <p:ext uri="{BB962C8B-B14F-4D97-AF65-F5344CB8AC3E}">
        <p14:creationId xmlns:p14="http://schemas.microsoft.com/office/powerpoint/2010/main" val="978746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ppt_x"/>
                                          </p:val>
                                        </p:tav>
                                        <p:tav tm="100000">
                                          <p:val>
                                            <p:strVal val="#ppt_x"/>
                                          </p:val>
                                        </p:tav>
                                      </p:tavLst>
                                    </p:anim>
                                    <p:anim calcmode="lin" valueType="num">
                                      <p:cBhvr additive="base">
                                        <p:cTn id="8"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0447"/>
            <a:ext cx="8913813" cy="1053885"/>
          </a:xfrm>
        </p:spPr>
        <p:txBody>
          <a:bodyPr>
            <a:normAutofit fontScale="90000"/>
          </a:bodyPr>
          <a:lstStyle/>
          <a:p>
            <a:r>
              <a:rPr lang="en-US" dirty="0" smtClean="0"/>
              <a:t>And sometimes you have to be spontaneous</a:t>
            </a:r>
            <a:r>
              <a:rPr lang="is-IS" dirty="0" smtClean="0"/>
              <a:t>…</a:t>
            </a:r>
            <a:endParaRPr lang="en-US" dirty="0"/>
          </a:p>
        </p:txBody>
      </p:sp>
      <p:sp>
        <p:nvSpPr>
          <p:cNvPr id="3" name="Content Placeholder 2"/>
          <p:cNvSpPr>
            <a:spLocks noGrp="1"/>
          </p:cNvSpPr>
          <p:nvPr>
            <p:ph sz="half" idx="1"/>
          </p:nvPr>
        </p:nvSpPr>
        <p:spPr>
          <a:xfrm>
            <a:off x="309966" y="1797804"/>
            <a:ext cx="4373794" cy="4479172"/>
          </a:xfrm>
        </p:spPr>
        <p:txBody>
          <a:bodyPr>
            <a:normAutofit fontScale="92500" lnSpcReduction="10000"/>
          </a:bodyPr>
          <a:lstStyle/>
          <a:p>
            <a:r>
              <a:rPr lang="en-US" dirty="0" smtClean="0">
                <a:latin typeface="Calibri" charset="0"/>
                <a:ea typeface="Calibri" charset="0"/>
                <a:cs typeface="Calibri" charset="0"/>
              </a:rPr>
              <a:t>Terrorist attacks in Beirut and Paris on November 12 &amp; 13, 2015</a:t>
            </a:r>
          </a:p>
          <a:p>
            <a:r>
              <a:rPr lang="en-US" dirty="0" smtClean="0">
                <a:latin typeface="Calibri" charset="0"/>
                <a:ea typeface="Calibri" charset="0"/>
                <a:cs typeface="Calibri" charset="0"/>
              </a:rPr>
              <a:t>Discussion of injustice in the media regarding coverage of the attack in Beirut and other middle eastern and African nations</a:t>
            </a:r>
          </a:p>
          <a:p>
            <a:r>
              <a:rPr lang="en-US" dirty="0" smtClean="0">
                <a:latin typeface="Calibri" charset="0"/>
                <a:ea typeface="Calibri" charset="0"/>
                <a:cs typeface="Calibri" charset="0"/>
              </a:rPr>
              <a:t>Discussion of Lebanon as a Francophone country/its relationship to France </a:t>
            </a:r>
          </a:p>
          <a:p>
            <a:r>
              <a:rPr lang="en-US" dirty="0" smtClean="0">
                <a:latin typeface="Calibri" charset="0"/>
                <a:ea typeface="Calibri" charset="0"/>
                <a:cs typeface="Calibri" charset="0"/>
              </a:rPr>
              <a:t>Racial profiling of Arabs and Muslims in France and the US</a:t>
            </a:r>
          </a:p>
          <a:p>
            <a:r>
              <a:rPr lang="en-US" dirty="0" smtClean="0">
                <a:latin typeface="Calibri" charset="0"/>
                <a:ea typeface="Calibri" charset="0"/>
                <a:cs typeface="Calibri" charset="0"/>
              </a:rPr>
              <a:t>Students wrote messages of hope and peace to share</a:t>
            </a:r>
          </a:p>
          <a:p>
            <a:r>
              <a:rPr lang="en-US" dirty="0" smtClean="0">
                <a:latin typeface="Calibri" charset="0"/>
                <a:ea typeface="Calibri" charset="0"/>
                <a:cs typeface="Calibri" charset="0"/>
              </a:rPr>
              <a:t>New vocabulary: </a:t>
            </a:r>
            <a:r>
              <a:rPr lang="en-US" dirty="0" err="1" smtClean="0">
                <a:latin typeface="Calibri" charset="0"/>
                <a:ea typeface="Calibri" charset="0"/>
                <a:cs typeface="Calibri" charset="0"/>
              </a:rPr>
              <a:t>l’espoir</a:t>
            </a:r>
            <a:r>
              <a:rPr lang="en-US" dirty="0" smtClean="0">
                <a:latin typeface="Calibri" charset="0"/>
                <a:ea typeface="Calibri" charset="0"/>
                <a:cs typeface="Calibri" charset="0"/>
              </a:rPr>
              <a:t>, prier, etc.  </a:t>
            </a:r>
            <a:endParaRPr lang="en-US" dirty="0">
              <a:latin typeface="Calibri" charset="0"/>
              <a:ea typeface="Calibri" charset="0"/>
              <a:cs typeface="Calibri" charset="0"/>
            </a:endParaRPr>
          </a:p>
        </p:txBody>
      </p:sp>
      <p:pic>
        <p:nvPicPr>
          <p:cNvPr id="6" name="Content Placeholder 5"/>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6907" t="-1367" b="2036"/>
          <a:stretch/>
        </p:blipFill>
        <p:spPr>
          <a:xfrm rot="5400000">
            <a:off x="5453579" y="2218080"/>
            <a:ext cx="3066432" cy="3620726"/>
          </a:xfrm>
        </p:spPr>
      </p:pic>
    </p:spTree>
    <p:extLst>
      <p:ext uri="{BB962C8B-B14F-4D97-AF65-F5344CB8AC3E}">
        <p14:creationId xmlns:p14="http://schemas.microsoft.com/office/powerpoint/2010/main" val="175531017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70311" y="1123855"/>
            <a:ext cx="4564488" cy="5153119"/>
          </a:xfrm>
        </p:spPr>
      </p:pic>
      <p:pic>
        <p:nvPicPr>
          <p:cNvPr id="8" name="Picture 7">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23856"/>
            <a:ext cx="4470311" cy="5153119"/>
          </a:xfrm>
          <a:prstGeom prst="rect">
            <a:avLst/>
          </a:prstGeom>
        </p:spPr>
      </p:pic>
      <p:sp>
        <p:nvSpPr>
          <p:cNvPr id="2" name="Content Placeholder 1"/>
          <p:cNvSpPr>
            <a:spLocks noGrp="1"/>
          </p:cNvSpPr>
          <p:nvPr>
            <p:ph sz="half" idx="1"/>
          </p:nvPr>
        </p:nvSpPr>
        <p:spPr/>
        <p:txBody>
          <a:bodyPr/>
          <a:lstStyle/>
          <a:p>
            <a:endParaRPr lang="en-US"/>
          </a:p>
        </p:txBody>
      </p:sp>
    </p:spTree>
    <p:extLst>
      <p:ext uri="{BB962C8B-B14F-4D97-AF65-F5344CB8AC3E}">
        <p14:creationId xmlns:p14="http://schemas.microsoft.com/office/powerpoint/2010/main" val="1080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2" presetClass="exit" presetSubtype="4" fill="hold" nodeType="clickEffect">
                                  <p:stCondLst>
                                    <p:cond delay="0"/>
                                  </p:stCondLst>
                                  <p:childTnLst>
                                    <p:anim calcmode="lin" valueType="num">
                                      <p:cBhvr additive="base">
                                        <p:cTn id="20" dur="500"/>
                                        <p:tgtEl>
                                          <p:spTgt spid="8"/>
                                        </p:tgtEl>
                                        <p:attrNameLst>
                                          <p:attrName>ppt_y</p:attrName>
                                        </p:attrNameLst>
                                      </p:cBhvr>
                                      <p:tavLst>
                                        <p:tav tm="0">
                                          <p:val>
                                            <p:strVal val="#ppt_y"/>
                                          </p:val>
                                        </p:tav>
                                        <p:tav tm="100000">
                                          <p:val>
                                            <p:strVal val="#ppt_y+#ppt_h*1.125000"/>
                                          </p:val>
                                        </p:tav>
                                      </p:tavLst>
                                    </p:anim>
                                    <p:animEffect transition="out" filter="wipe(dow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69823"/>
            <a:ext cx="9144000" cy="959370"/>
          </a:xfrm>
        </p:spPr>
        <p:txBody>
          <a:bodyPr/>
          <a:lstStyle/>
          <a:p>
            <a:r>
              <a:rPr lang="en-US" dirty="0" smtClean="0">
                <a:latin typeface="Calibri" charset="0"/>
                <a:ea typeface="Calibri" charset="0"/>
                <a:cs typeface="Calibri" charset="0"/>
              </a:rPr>
              <a:t>Student reactions </a:t>
            </a:r>
            <a:endParaRPr lang="en-US" dirty="0">
              <a:latin typeface="Calibri" charset="0"/>
              <a:ea typeface="Calibri" charset="0"/>
              <a:cs typeface="Calibri" charset="0"/>
            </a:endParaRPr>
          </a:p>
        </p:txBody>
      </p:sp>
      <p:sp>
        <p:nvSpPr>
          <p:cNvPr id="9" name="Content Placeholder 8"/>
          <p:cNvSpPr>
            <a:spLocks noGrp="1"/>
          </p:cNvSpPr>
          <p:nvPr>
            <p:ph idx="1"/>
          </p:nvPr>
        </p:nvSpPr>
        <p:spPr>
          <a:xfrm>
            <a:off x="389744" y="1723868"/>
            <a:ext cx="8319541" cy="4407109"/>
          </a:xfrm>
        </p:spPr>
        <p:txBody>
          <a:bodyPr>
            <a:normAutofit/>
          </a:bodyPr>
          <a:lstStyle/>
          <a:p>
            <a:r>
              <a:rPr lang="en-US" dirty="0" smtClean="0">
                <a:latin typeface="Calibri" charset="0"/>
                <a:ea typeface="Calibri" charset="0"/>
                <a:cs typeface="Calibri" charset="0"/>
              </a:rPr>
              <a:t>“The social justice aspect </a:t>
            </a:r>
            <a:r>
              <a:rPr lang="en-US" b="1" i="1" dirty="0" smtClean="0">
                <a:latin typeface="Calibri" charset="0"/>
                <a:ea typeface="Calibri" charset="0"/>
                <a:cs typeface="Calibri" charset="0"/>
              </a:rPr>
              <a:t>made learning French feel more relevant</a:t>
            </a:r>
            <a:r>
              <a:rPr lang="en-US" dirty="0" smtClean="0">
                <a:latin typeface="Calibri" charset="0"/>
                <a:ea typeface="Calibri" charset="0"/>
                <a:cs typeface="Calibri" charset="0"/>
              </a:rPr>
              <a:t>. I feel like I have a </a:t>
            </a:r>
            <a:r>
              <a:rPr lang="en-US" b="1" i="1" dirty="0" smtClean="0">
                <a:latin typeface="Calibri" charset="0"/>
                <a:ea typeface="Calibri" charset="0"/>
                <a:cs typeface="Calibri" charset="0"/>
              </a:rPr>
              <a:t>better, less stereotypical view of France </a:t>
            </a:r>
            <a:r>
              <a:rPr lang="en-US" dirty="0" smtClean="0">
                <a:latin typeface="Calibri" charset="0"/>
                <a:ea typeface="Calibri" charset="0"/>
                <a:cs typeface="Calibri" charset="0"/>
              </a:rPr>
              <a:t>after this class.”</a:t>
            </a:r>
          </a:p>
          <a:p>
            <a:r>
              <a:rPr lang="en-US" dirty="0" smtClean="0">
                <a:latin typeface="Calibri" charset="0"/>
                <a:ea typeface="Calibri" charset="0"/>
                <a:cs typeface="Calibri" charset="0"/>
              </a:rPr>
              <a:t>“I was shocked at how much French we learned . . . I really loved how you </a:t>
            </a:r>
            <a:r>
              <a:rPr lang="en-US" b="1" i="1" dirty="0" smtClean="0">
                <a:latin typeface="Calibri" charset="0"/>
                <a:ea typeface="Calibri" charset="0"/>
                <a:cs typeface="Calibri" charset="0"/>
              </a:rPr>
              <a:t>made class relevant to what was going on in the world </a:t>
            </a:r>
            <a:r>
              <a:rPr lang="en-US" dirty="0" smtClean="0">
                <a:latin typeface="Calibri" charset="0"/>
                <a:ea typeface="Calibri" charset="0"/>
                <a:cs typeface="Calibri" charset="0"/>
              </a:rPr>
              <a:t>. . . I loved the social justice component. This class was very rewarding overall.”</a:t>
            </a:r>
          </a:p>
          <a:p>
            <a:r>
              <a:rPr lang="en-US" dirty="0" smtClean="0">
                <a:latin typeface="Calibri" charset="0"/>
                <a:ea typeface="Calibri" charset="0"/>
                <a:cs typeface="Calibri" charset="0"/>
              </a:rPr>
              <a:t>“The cultural component was the best. I loved our discussion on the 2 readings [“</a:t>
            </a:r>
            <a:r>
              <a:rPr lang="en-US" dirty="0" err="1" smtClean="0">
                <a:latin typeface="Calibri" charset="0"/>
                <a:ea typeface="Calibri" charset="0"/>
                <a:cs typeface="Calibri" charset="0"/>
              </a:rPr>
              <a:t>Berthillon</a:t>
            </a:r>
            <a:r>
              <a:rPr lang="en-US" dirty="0" smtClean="0">
                <a:latin typeface="Calibri" charset="0"/>
                <a:ea typeface="Calibri" charset="0"/>
                <a:cs typeface="Calibri" charset="0"/>
              </a:rPr>
              <a:t>” &amp; “Le temps des </a:t>
            </a:r>
            <a:r>
              <a:rPr lang="en-US" dirty="0" err="1" smtClean="0">
                <a:latin typeface="Calibri" charset="0"/>
                <a:ea typeface="Calibri" charset="0"/>
                <a:cs typeface="Calibri" charset="0"/>
              </a:rPr>
              <a:t>livres</a:t>
            </a:r>
            <a:r>
              <a:rPr lang="en-US" dirty="0" smtClean="0">
                <a:latin typeface="Calibri" charset="0"/>
                <a:ea typeface="Calibri" charset="0"/>
                <a:cs typeface="Calibri" charset="0"/>
              </a:rPr>
              <a:t>”]. This was very cool and </a:t>
            </a:r>
            <a:r>
              <a:rPr lang="en-US" b="1" i="1" dirty="0" smtClean="0">
                <a:latin typeface="Calibri" charset="0"/>
                <a:ea typeface="Calibri" charset="0"/>
                <a:cs typeface="Calibri" charset="0"/>
              </a:rPr>
              <a:t>fostered critical thinking</a:t>
            </a:r>
            <a:r>
              <a:rPr lang="en-US" dirty="0" smtClean="0">
                <a:latin typeface="Calibri" charset="0"/>
                <a:ea typeface="Calibri" charset="0"/>
                <a:cs typeface="Calibri" charset="0"/>
              </a:rPr>
              <a:t>. I learned </a:t>
            </a:r>
            <a:r>
              <a:rPr lang="en-US" u="sng" dirty="0" smtClean="0">
                <a:latin typeface="Calibri" charset="0"/>
                <a:ea typeface="Calibri" charset="0"/>
                <a:cs typeface="Calibri" charset="0"/>
              </a:rPr>
              <a:t>SO</a:t>
            </a:r>
            <a:r>
              <a:rPr lang="en-US" dirty="0" smtClean="0">
                <a:latin typeface="Calibri" charset="0"/>
                <a:ea typeface="Calibri" charset="0"/>
                <a:cs typeface="Calibri" charset="0"/>
              </a:rPr>
              <a:t> much French!”</a:t>
            </a:r>
          </a:p>
          <a:p>
            <a:r>
              <a:rPr lang="en-US" dirty="0" smtClean="0">
                <a:latin typeface="Calibri" charset="0"/>
                <a:ea typeface="Calibri" charset="0"/>
                <a:cs typeface="Calibri" charset="0"/>
              </a:rPr>
              <a:t>“I have enjoyed your class immensely, </a:t>
            </a:r>
            <a:r>
              <a:rPr lang="en-US" b="1" i="1" dirty="0" smtClean="0">
                <a:latin typeface="Calibri" charset="0"/>
                <a:ea typeface="Calibri" charset="0"/>
                <a:cs typeface="Calibri" charset="0"/>
              </a:rPr>
              <a:t>in particular the focus of French culture and social justice</a:t>
            </a:r>
            <a:r>
              <a:rPr lang="en-US" dirty="0" smtClean="0">
                <a:latin typeface="Calibri" charset="0"/>
                <a:ea typeface="Calibri" charset="0"/>
                <a:cs typeface="Calibri" charset="0"/>
              </a:rPr>
              <a:t>.”</a:t>
            </a:r>
          </a:p>
        </p:txBody>
      </p:sp>
      <p:pic>
        <p:nvPicPr>
          <p:cNvPr id="10" name="Picture 9" descr="elon logo.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5882" y="5926232"/>
            <a:ext cx="3018118" cy="931768"/>
          </a:xfrm>
          <a:prstGeom prst="rect">
            <a:avLst/>
          </a:prstGeom>
        </p:spPr>
      </p:pic>
      <p:pic>
        <p:nvPicPr>
          <p:cNvPr id="11" name="Picture 10" descr="languages-bann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07376"/>
            <a:ext cx="6320118" cy="604047"/>
          </a:xfrm>
          <a:prstGeom prst="rect">
            <a:avLst/>
          </a:prstGeom>
        </p:spPr>
      </p:pic>
    </p:spTree>
    <p:extLst>
      <p:ext uri="{BB962C8B-B14F-4D97-AF65-F5344CB8AC3E}">
        <p14:creationId xmlns:p14="http://schemas.microsoft.com/office/powerpoint/2010/main" val="24995633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123856"/>
            <a:ext cx="9144000" cy="914400"/>
          </a:xfrm>
        </p:spPr>
        <p:txBody>
          <a:bodyPr/>
          <a:lstStyle/>
          <a:p>
            <a:r>
              <a:rPr lang="en-US" dirty="0" smtClean="0"/>
              <a:t>Student reactions </a:t>
            </a:r>
            <a:endParaRPr lang="en-US" dirty="0"/>
          </a:p>
        </p:txBody>
      </p:sp>
      <p:pic>
        <p:nvPicPr>
          <p:cNvPr id="2" name="Content Placeholder 1" descr="FullSizeRender.jpg"/>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tretch/>
        </p:blipFill>
        <p:spPr>
          <a:xfrm>
            <a:off x="330200" y="2235406"/>
            <a:ext cx="4696722" cy="2920794"/>
          </a:xfrm>
        </p:spPr>
      </p:pic>
      <p:sp>
        <p:nvSpPr>
          <p:cNvPr id="3" name="Content Placeholder 2"/>
          <p:cNvSpPr>
            <a:spLocks noGrp="1"/>
          </p:cNvSpPr>
          <p:nvPr>
            <p:ph sz="half" idx="2"/>
          </p:nvPr>
        </p:nvSpPr>
        <p:spPr>
          <a:xfrm>
            <a:off x="5147533" y="2235406"/>
            <a:ext cx="3766279" cy="4041569"/>
          </a:xfrm>
        </p:spPr>
        <p:txBody>
          <a:bodyPr>
            <a:noAutofit/>
          </a:bodyPr>
          <a:lstStyle/>
          <a:p>
            <a:r>
              <a:rPr lang="en-US" sz="2400" dirty="0">
                <a:latin typeface="Calibri" charset="0"/>
                <a:ea typeface="Calibri" charset="0"/>
                <a:cs typeface="Calibri" charset="0"/>
              </a:rPr>
              <a:t>“I really enjoyed the social justice and </a:t>
            </a:r>
            <a:r>
              <a:rPr lang="en-US" sz="2400" dirty="0" smtClean="0">
                <a:latin typeface="Calibri" charset="0"/>
                <a:ea typeface="Calibri" charset="0"/>
                <a:cs typeface="Calibri" charset="0"/>
              </a:rPr>
              <a:t>culture </a:t>
            </a:r>
            <a:r>
              <a:rPr lang="en-US" sz="2400" dirty="0">
                <a:latin typeface="Calibri" charset="0"/>
                <a:ea typeface="Calibri" charset="0"/>
                <a:cs typeface="Calibri" charset="0"/>
              </a:rPr>
              <a:t>aspect of the class. I think it </a:t>
            </a:r>
            <a:r>
              <a:rPr lang="en-US" sz="2400" b="1" i="1" dirty="0">
                <a:latin typeface="Calibri" charset="0"/>
                <a:ea typeface="Calibri" charset="0"/>
                <a:cs typeface="Calibri" charset="0"/>
              </a:rPr>
              <a:t>enhanced my experience and knowledge of French</a:t>
            </a:r>
            <a:r>
              <a:rPr lang="en-US" sz="2400" dirty="0">
                <a:latin typeface="Calibri" charset="0"/>
                <a:ea typeface="Calibri" charset="0"/>
                <a:cs typeface="Calibri" charset="0"/>
              </a:rPr>
              <a:t>. It also </a:t>
            </a:r>
            <a:r>
              <a:rPr lang="en-US" sz="2400" b="1" i="1" dirty="0">
                <a:latin typeface="Calibri" charset="0"/>
                <a:ea typeface="Calibri" charset="0"/>
                <a:cs typeface="Calibri" charset="0"/>
              </a:rPr>
              <a:t>made class more interesting and real</a:t>
            </a:r>
            <a:r>
              <a:rPr lang="en-US" sz="2400" dirty="0">
                <a:latin typeface="Calibri" charset="0"/>
                <a:ea typeface="Calibri" charset="0"/>
                <a:cs typeface="Calibri" charset="0"/>
              </a:rPr>
              <a:t>.”</a:t>
            </a:r>
          </a:p>
          <a:p>
            <a:endParaRPr lang="en-US" sz="2400" dirty="0"/>
          </a:p>
        </p:txBody>
      </p:sp>
      <p:pic>
        <p:nvPicPr>
          <p:cNvPr id="10" name="Picture 9" descr="elon log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882" y="5926232"/>
            <a:ext cx="3018118" cy="931768"/>
          </a:xfrm>
          <a:prstGeom prst="rect">
            <a:avLst/>
          </a:prstGeom>
        </p:spPr>
      </p:pic>
      <p:pic>
        <p:nvPicPr>
          <p:cNvPr id="11" name="Picture 10" descr="languages-bann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07376"/>
            <a:ext cx="6320118" cy="604047"/>
          </a:xfrm>
          <a:prstGeom prst="rect">
            <a:avLst/>
          </a:prstGeom>
        </p:spPr>
      </p:pic>
    </p:spTree>
    <p:extLst>
      <p:ext uri="{BB962C8B-B14F-4D97-AF65-F5344CB8AC3E}">
        <p14:creationId xmlns:p14="http://schemas.microsoft.com/office/powerpoint/2010/main" val="3786651524"/>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99804"/>
            <a:ext cx="9144000" cy="869429"/>
          </a:xfrm>
        </p:spPr>
        <p:txBody>
          <a:bodyPr/>
          <a:lstStyle/>
          <a:p>
            <a:r>
              <a:rPr lang="en-US" dirty="0" smtClean="0"/>
              <a:t>Student reactions </a:t>
            </a:r>
            <a:endParaRPr lang="en-US" dirty="0"/>
          </a:p>
        </p:txBody>
      </p:sp>
      <p:pic>
        <p:nvPicPr>
          <p:cNvPr id="10" name="Picture 9" descr="elon logo.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5882" y="5926232"/>
            <a:ext cx="3018118" cy="931768"/>
          </a:xfrm>
          <a:prstGeom prst="rect">
            <a:avLst/>
          </a:prstGeom>
        </p:spPr>
      </p:pic>
      <p:pic>
        <p:nvPicPr>
          <p:cNvPr id="11" name="Picture 10" descr="languages-bann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07376"/>
            <a:ext cx="6320118" cy="604047"/>
          </a:xfrm>
          <a:prstGeom prst="rect">
            <a:avLst/>
          </a:prstGeom>
        </p:spPr>
      </p:pic>
      <p:sp>
        <p:nvSpPr>
          <p:cNvPr id="3" name="Content Placeholder 2"/>
          <p:cNvSpPr>
            <a:spLocks noGrp="1"/>
          </p:cNvSpPr>
          <p:nvPr>
            <p:ph idx="1"/>
          </p:nvPr>
        </p:nvSpPr>
        <p:spPr>
          <a:xfrm>
            <a:off x="239843" y="1334125"/>
            <a:ext cx="8619344" cy="4932205"/>
          </a:xfrm>
        </p:spPr>
        <p:txBody>
          <a:bodyPr>
            <a:normAutofit/>
          </a:bodyPr>
          <a:lstStyle/>
          <a:p>
            <a:r>
              <a:rPr lang="en-US" dirty="0" smtClean="0">
                <a:latin typeface="Calibri" charset="0"/>
                <a:ea typeface="Calibri" charset="0"/>
                <a:cs typeface="Calibri" charset="0"/>
              </a:rPr>
              <a:t>“Learning about not only French culture but also social justice in France gave me </a:t>
            </a:r>
            <a:r>
              <a:rPr lang="en-US" b="1" i="1" dirty="0" smtClean="0">
                <a:latin typeface="Calibri" charset="0"/>
                <a:ea typeface="Calibri" charset="0"/>
                <a:cs typeface="Calibri" charset="0"/>
              </a:rPr>
              <a:t>motivation to excel in French</a:t>
            </a:r>
            <a:r>
              <a:rPr lang="en-US" dirty="0" smtClean="0">
                <a:latin typeface="Calibri" charset="0"/>
                <a:ea typeface="Calibri" charset="0"/>
                <a:cs typeface="Calibri" charset="0"/>
              </a:rPr>
              <a:t>. Now having the ability to speak about important topics in French has made me a </a:t>
            </a:r>
            <a:r>
              <a:rPr lang="en-US" b="1" i="1" dirty="0" smtClean="0">
                <a:latin typeface="Calibri" charset="0"/>
                <a:ea typeface="Calibri" charset="0"/>
                <a:cs typeface="Calibri" charset="0"/>
              </a:rPr>
              <a:t>more confident learner and speaker</a:t>
            </a:r>
            <a:r>
              <a:rPr lang="en-US" dirty="0" smtClean="0">
                <a:latin typeface="Calibri" charset="0"/>
                <a:ea typeface="Calibri" charset="0"/>
                <a:cs typeface="Calibri" charset="0"/>
              </a:rPr>
              <a:t>.”</a:t>
            </a:r>
          </a:p>
          <a:p>
            <a:r>
              <a:rPr lang="en-US" dirty="0" smtClean="0">
                <a:latin typeface="Calibri" charset="0"/>
                <a:ea typeface="Calibri" charset="0"/>
                <a:cs typeface="Calibri" charset="0"/>
              </a:rPr>
              <a:t>“I really enjoyed learning about the social justice issues in Francophone countries. When doing the projects about specific people, it was </a:t>
            </a:r>
            <a:r>
              <a:rPr lang="en-US" b="1" i="1" dirty="0" smtClean="0">
                <a:latin typeface="Calibri" charset="0"/>
                <a:ea typeface="Calibri" charset="0"/>
                <a:cs typeface="Calibri" charset="0"/>
              </a:rPr>
              <a:t>nice to learn about them in English</a:t>
            </a:r>
            <a:r>
              <a:rPr lang="en-US" dirty="0" smtClean="0">
                <a:latin typeface="Calibri" charset="0"/>
                <a:ea typeface="Calibri" charset="0"/>
                <a:cs typeface="Calibri" charset="0"/>
              </a:rPr>
              <a:t> because </a:t>
            </a:r>
            <a:r>
              <a:rPr lang="en-US" b="1" i="1" dirty="0" smtClean="0">
                <a:latin typeface="Calibri" charset="0"/>
                <a:ea typeface="Calibri" charset="0"/>
                <a:cs typeface="Calibri" charset="0"/>
              </a:rPr>
              <a:t>I actually fully understood who they are</a:t>
            </a:r>
            <a:r>
              <a:rPr lang="en-US" dirty="0" smtClean="0">
                <a:latin typeface="Calibri" charset="0"/>
                <a:ea typeface="Calibri" charset="0"/>
                <a:cs typeface="Calibri" charset="0"/>
              </a:rPr>
              <a:t>.”</a:t>
            </a:r>
          </a:p>
          <a:p>
            <a:r>
              <a:rPr lang="en-US" dirty="0" smtClean="0">
                <a:latin typeface="Calibri" charset="0"/>
                <a:ea typeface="Calibri" charset="0"/>
                <a:cs typeface="Calibri" charset="0"/>
              </a:rPr>
              <a:t>“I liked learning about individuals who made an impact in France. It was interesting to see how they were similar and different from our celebrities.”</a:t>
            </a:r>
          </a:p>
          <a:p>
            <a:r>
              <a:rPr lang="en-US" dirty="0">
                <a:latin typeface="Calibri" charset="0"/>
                <a:ea typeface="Calibri" charset="0"/>
                <a:cs typeface="Calibri" charset="0"/>
              </a:rPr>
              <a:t>“I very much appreciated the social awareness activities. I enjoyed making the posters after the attacks on Paris and feeling like I contributed a little.”</a:t>
            </a:r>
          </a:p>
          <a:p>
            <a:endParaRPr lang="en-US" dirty="0">
              <a:latin typeface="Calibri" charset="0"/>
              <a:ea typeface="Calibri" charset="0"/>
              <a:cs typeface="Calibri" charset="0"/>
            </a:endParaRPr>
          </a:p>
          <a:p>
            <a:endParaRPr lang="en-US" dirty="0">
              <a:latin typeface="Calibri" charset="0"/>
              <a:ea typeface="Calibri" charset="0"/>
              <a:cs typeface="Calibri" charset="0"/>
            </a:endParaRPr>
          </a:p>
        </p:txBody>
      </p:sp>
    </p:spTree>
    <p:extLst>
      <p:ext uri="{BB962C8B-B14F-4D97-AF65-F5344CB8AC3E}">
        <p14:creationId xmlns:p14="http://schemas.microsoft.com/office/powerpoint/2010/main" val="194718622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75804" y="343647"/>
            <a:ext cx="6418784" cy="971177"/>
          </a:xfrm>
        </p:spPr>
        <p:txBody>
          <a:bodyPr>
            <a:normAutofit/>
          </a:bodyPr>
          <a:lstStyle/>
          <a:p>
            <a:r>
              <a:rPr lang="en-US" sz="4400" dirty="0" smtClean="0">
                <a:latin typeface="Calibri"/>
                <a:cs typeface="Calibri"/>
              </a:rPr>
              <a:t>USEFUL SOURCES</a:t>
            </a:r>
            <a:endParaRPr lang="en-US" sz="4400" dirty="0">
              <a:latin typeface="Calibri"/>
              <a:cs typeface="Calibri"/>
            </a:endParaRPr>
          </a:p>
        </p:txBody>
      </p:sp>
      <p:pic>
        <p:nvPicPr>
          <p:cNvPr id="8" name="Content Placeholder 7" descr="$_35.JPG"/>
          <p:cNvPicPr>
            <a:picLocks noGrp="1" noChangeAspect="1"/>
          </p:cNvPicPr>
          <p:nvPr>
            <p:ph idx="1"/>
          </p:nvPr>
        </p:nvPicPr>
        <p:blipFill>
          <a:blip r:embed="rId3">
            <a:extLst>
              <a:ext uri="{28A0092B-C50C-407E-A947-70E740481C1C}">
                <a14:useLocalDpi xmlns:a14="http://schemas.microsoft.com/office/drawing/2010/main" val="0"/>
              </a:ext>
            </a:extLst>
          </a:blip>
          <a:srcRect l="-105495" r="-105495"/>
          <a:stretch>
            <a:fillRect/>
          </a:stretch>
        </p:blipFill>
        <p:spPr>
          <a:xfrm>
            <a:off x="4910730" y="1483503"/>
            <a:ext cx="6183172" cy="2982335"/>
          </a:xfrm>
        </p:spPr>
      </p:pic>
      <p:pic>
        <p:nvPicPr>
          <p:cNvPr id="7" name="Picture 6" descr="fm_container_v1.bm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155" y="149411"/>
            <a:ext cx="2231533" cy="3073093"/>
          </a:xfrm>
          <a:prstGeom prst="rect">
            <a:avLst/>
          </a:prstGeom>
        </p:spPr>
      </p:pic>
      <p:pic>
        <p:nvPicPr>
          <p:cNvPr id="9" name="Picture 8" descr="51JO1z0qfKL._SX348_BO1,204,203,200_.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1562" y="1483503"/>
            <a:ext cx="2091817" cy="2982335"/>
          </a:xfrm>
          <a:prstGeom prst="rect">
            <a:avLst/>
          </a:prstGeom>
        </p:spPr>
      </p:pic>
      <p:pic>
        <p:nvPicPr>
          <p:cNvPr id="10" name="Picture 9" descr="cover225x225.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5804" y="1483503"/>
            <a:ext cx="1966315" cy="2982335"/>
          </a:xfrm>
          <a:prstGeom prst="rect">
            <a:avLst/>
          </a:prstGeom>
        </p:spPr>
      </p:pic>
      <p:pic>
        <p:nvPicPr>
          <p:cNvPr id="11" name="Picture 10" descr="Social-Justice-Pi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258" y="3372275"/>
            <a:ext cx="2213430" cy="2781537"/>
          </a:xfrm>
          <a:prstGeom prst="rect">
            <a:avLst/>
          </a:prstGeom>
        </p:spPr>
      </p:pic>
      <p:pic>
        <p:nvPicPr>
          <p:cNvPr id="21" name="Picture 20" descr="elon logo.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5882" y="5926232"/>
            <a:ext cx="3018118" cy="931768"/>
          </a:xfrm>
          <a:prstGeom prst="rect">
            <a:avLst/>
          </a:prstGeom>
        </p:spPr>
      </p:pic>
      <p:pic>
        <p:nvPicPr>
          <p:cNvPr id="22" name="Picture 21" descr="languages-banner.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307376"/>
            <a:ext cx="6320118" cy="604047"/>
          </a:xfrm>
          <a:prstGeom prst="rect">
            <a:avLst/>
          </a:prstGeom>
        </p:spPr>
      </p:pic>
    </p:spTree>
    <p:extLst>
      <p:ext uri="{BB962C8B-B14F-4D97-AF65-F5344CB8AC3E}">
        <p14:creationId xmlns:p14="http://schemas.microsoft.com/office/powerpoint/2010/main" val="1693218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913813" cy="806824"/>
          </a:xfrm>
        </p:spPr>
        <p:txBody>
          <a:bodyPr/>
          <a:lstStyle/>
          <a:p>
            <a:r>
              <a:rPr lang="en-US" dirty="0" smtClean="0"/>
              <a:t>Critical Bibliography</a:t>
            </a:r>
            <a:endParaRPr lang="en-US" dirty="0"/>
          </a:p>
        </p:txBody>
      </p:sp>
      <p:sp>
        <p:nvSpPr>
          <p:cNvPr id="3" name="Content Placeholder 2"/>
          <p:cNvSpPr>
            <a:spLocks noGrp="1"/>
          </p:cNvSpPr>
          <p:nvPr>
            <p:ph idx="1"/>
          </p:nvPr>
        </p:nvSpPr>
        <p:spPr>
          <a:xfrm>
            <a:off x="221226" y="1238865"/>
            <a:ext cx="8692587" cy="5265174"/>
          </a:xfrm>
        </p:spPr>
        <p:txBody>
          <a:bodyPr>
            <a:noAutofit/>
          </a:bodyPr>
          <a:lstStyle/>
          <a:p>
            <a:pPr lvl="0">
              <a:spcBef>
                <a:spcPts val="0"/>
              </a:spcBef>
            </a:pPr>
            <a:r>
              <a:rPr lang="en-US" sz="1200" dirty="0">
                <a:latin typeface="Calibri" charset="0"/>
                <a:ea typeface="Calibri" charset="0"/>
                <a:cs typeface="Calibri" charset="0"/>
              </a:rPr>
              <a:t>Adams, M., L.A. Bell, &amp; P. Griffin, eds. (2007). Teaching for Diversity and Social Justice. New York: Routledge.</a:t>
            </a:r>
          </a:p>
          <a:p>
            <a:pPr lvl="0">
              <a:spcBef>
                <a:spcPts val="0"/>
              </a:spcBef>
            </a:pPr>
            <a:r>
              <a:rPr lang="en-US" sz="1200" dirty="0" err="1">
                <a:latin typeface="Calibri" charset="0"/>
                <a:ea typeface="Calibri" charset="0"/>
                <a:cs typeface="Calibri" charset="0"/>
              </a:rPr>
              <a:t>Andrzejewski</a:t>
            </a:r>
            <a:r>
              <a:rPr lang="en-US" sz="1200" dirty="0">
                <a:latin typeface="Calibri" charset="0"/>
                <a:ea typeface="Calibri" charset="0"/>
                <a:cs typeface="Calibri" charset="0"/>
              </a:rPr>
              <a:t>, J., M. </a:t>
            </a:r>
            <a:r>
              <a:rPr lang="en-US" sz="1200" dirty="0" err="1">
                <a:latin typeface="Calibri" charset="0"/>
                <a:ea typeface="Calibri" charset="0"/>
                <a:cs typeface="Calibri" charset="0"/>
              </a:rPr>
              <a:t>Baltodano</a:t>
            </a:r>
            <a:r>
              <a:rPr lang="en-US" sz="1200" dirty="0">
                <a:latin typeface="Calibri" charset="0"/>
                <a:ea typeface="Calibri" charset="0"/>
                <a:cs typeface="Calibri" charset="0"/>
              </a:rPr>
              <a:t>, &amp; L. </a:t>
            </a:r>
            <a:r>
              <a:rPr lang="en-US" sz="1200" dirty="0" err="1">
                <a:latin typeface="Calibri" charset="0"/>
                <a:ea typeface="Calibri" charset="0"/>
                <a:cs typeface="Calibri" charset="0"/>
              </a:rPr>
              <a:t>Symcox</a:t>
            </a:r>
            <a:r>
              <a:rPr lang="en-US" sz="1200" dirty="0">
                <a:latin typeface="Calibri" charset="0"/>
                <a:ea typeface="Calibri" charset="0"/>
                <a:cs typeface="Calibri" charset="0"/>
              </a:rPr>
              <a:t>, eds. (2009). Social Justice, Peace, and Environmental Education: Transformative </a:t>
            </a:r>
            <a:r>
              <a:rPr lang="en-US" sz="1200" dirty="0" smtClean="0">
                <a:latin typeface="Calibri" charset="0"/>
                <a:ea typeface="Calibri" charset="0"/>
                <a:cs typeface="Calibri" charset="0"/>
              </a:rPr>
              <a:t>	Standards</a:t>
            </a:r>
            <a:r>
              <a:rPr lang="en-US" sz="1200" dirty="0">
                <a:latin typeface="Calibri" charset="0"/>
                <a:ea typeface="Calibri" charset="0"/>
                <a:cs typeface="Calibri" charset="0"/>
              </a:rPr>
              <a:t>. </a:t>
            </a:r>
            <a:r>
              <a:rPr lang="en-US" sz="1200" dirty="0" smtClean="0">
                <a:latin typeface="Calibri" charset="0"/>
                <a:ea typeface="Calibri" charset="0"/>
                <a:cs typeface="Calibri" charset="0"/>
              </a:rPr>
              <a:t>New </a:t>
            </a:r>
            <a:r>
              <a:rPr lang="en-US" sz="1200" dirty="0">
                <a:latin typeface="Calibri" charset="0"/>
                <a:ea typeface="Calibri" charset="0"/>
                <a:cs typeface="Calibri" charset="0"/>
              </a:rPr>
              <a:t>York: Routledge.</a:t>
            </a:r>
          </a:p>
          <a:p>
            <a:pPr lvl="0">
              <a:spcBef>
                <a:spcPts val="0"/>
              </a:spcBef>
            </a:pPr>
            <a:r>
              <a:rPr lang="en-US" sz="1200" dirty="0">
                <a:latin typeface="Calibri" charset="0"/>
                <a:ea typeface="Calibri" charset="0"/>
                <a:cs typeface="Calibri" charset="0"/>
              </a:rPr>
              <a:t>Apple, M. (2013). </a:t>
            </a:r>
            <a:r>
              <a:rPr lang="en-US" sz="1200" i="1" dirty="0">
                <a:latin typeface="Calibri" charset="0"/>
                <a:ea typeface="Calibri" charset="0"/>
                <a:cs typeface="Calibri" charset="0"/>
              </a:rPr>
              <a:t>Can Education Change Society? </a:t>
            </a:r>
            <a:r>
              <a:rPr lang="en-US" sz="1200" dirty="0">
                <a:latin typeface="Calibri" charset="0"/>
                <a:ea typeface="Calibri" charset="0"/>
                <a:cs typeface="Calibri" charset="0"/>
              </a:rPr>
              <a:t>New York: Routledge.</a:t>
            </a:r>
            <a:r>
              <a:rPr lang="en-US" sz="1200" i="1" dirty="0">
                <a:latin typeface="Calibri" charset="0"/>
                <a:ea typeface="Calibri" charset="0"/>
                <a:cs typeface="Calibri" charset="0"/>
              </a:rPr>
              <a:t> </a:t>
            </a:r>
            <a:endParaRPr lang="en-US" sz="1200" dirty="0">
              <a:latin typeface="Calibri" charset="0"/>
              <a:ea typeface="Calibri" charset="0"/>
              <a:cs typeface="Calibri" charset="0"/>
            </a:endParaRPr>
          </a:p>
          <a:p>
            <a:pPr lvl="0">
              <a:spcBef>
                <a:spcPts val="0"/>
              </a:spcBef>
            </a:pPr>
            <a:r>
              <a:rPr lang="en-US" sz="1200" dirty="0">
                <a:latin typeface="Calibri" charset="0"/>
                <a:ea typeface="Calibri" charset="0"/>
                <a:cs typeface="Calibri" charset="0"/>
              </a:rPr>
              <a:t>Banks, J. A. (2004). Teaching for Social Justice, Diversity, and Citizenship in a Global World. </a:t>
            </a:r>
            <a:r>
              <a:rPr lang="en-US" sz="1200" i="1" dirty="0">
                <a:latin typeface="Calibri" charset="0"/>
                <a:ea typeface="Calibri" charset="0"/>
                <a:cs typeface="Calibri" charset="0"/>
              </a:rPr>
              <a:t>The Educational Forum</a:t>
            </a:r>
            <a:r>
              <a:rPr lang="en-US" sz="1200" dirty="0">
                <a:latin typeface="Calibri" charset="0"/>
                <a:ea typeface="Calibri" charset="0"/>
                <a:cs typeface="Calibri" charset="0"/>
              </a:rPr>
              <a:t>, 68(4), 296-305.</a:t>
            </a:r>
          </a:p>
          <a:p>
            <a:pPr lvl="0">
              <a:spcBef>
                <a:spcPts val="0"/>
              </a:spcBef>
            </a:pPr>
            <a:r>
              <a:rPr lang="en-US" sz="1200" dirty="0">
                <a:latin typeface="Calibri" charset="0"/>
                <a:ea typeface="Calibri" charset="0"/>
                <a:cs typeface="Calibri" charset="0"/>
              </a:rPr>
              <a:t>Chapman, T. K. &amp; N. </a:t>
            </a:r>
            <a:r>
              <a:rPr lang="en-US" sz="1200" dirty="0" err="1">
                <a:latin typeface="Calibri" charset="0"/>
                <a:ea typeface="Calibri" charset="0"/>
                <a:cs typeface="Calibri" charset="0"/>
              </a:rPr>
              <a:t>Hobbel</a:t>
            </a:r>
            <a:r>
              <a:rPr lang="en-US" sz="1200" dirty="0">
                <a:latin typeface="Calibri" charset="0"/>
                <a:ea typeface="Calibri" charset="0"/>
                <a:cs typeface="Calibri" charset="0"/>
              </a:rPr>
              <a:t>, eds. (2010). </a:t>
            </a:r>
            <a:r>
              <a:rPr lang="en-US" sz="1200" i="1" dirty="0">
                <a:latin typeface="Calibri" charset="0"/>
                <a:ea typeface="Calibri" charset="0"/>
                <a:cs typeface="Calibri" charset="0"/>
              </a:rPr>
              <a:t>Social Justice and Pedagogy Across the Curriculum: The Practice of </a:t>
            </a:r>
            <a:r>
              <a:rPr lang="en-US" sz="1200" dirty="0">
                <a:latin typeface="Calibri" charset="0"/>
                <a:ea typeface="Calibri" charset="0"/>
                <a:cs typeface="Calibri" charset="0"/>
              </a:rPr>
              <a:t>Freedom. New York: </a:t>
            </a:r>
            <a:r>
              <a:rPr lang="en-US" sz="1200" dirty="0" smtClean="0">
                <a:latin typeface="Calibri" charset="0"/>
                <a:ea typeface="Calibri" charset="0"/>
                <a:cs typeface="Calibri" charset="0"/>
              </a:rPr>
              <a:t>	Routledge</a:t>
            </a:r>
            <a:r>
              <a:rPr lang="en-US" sz="1200" dirty="0">
                <a:latin typeface="Calibri" charset="0"/>
                <a:ea typeface="Calibri" charset="0"/>
                <a:cs typeface="Calibri" charset="0"/>
              </a:rPr>
              <a:t>.</a:t>
            </a:r>
          </a:p>
          <a:p>
            <a:pPr lvl="0">
              <a:spcBef>
                <a:spcPts val="0"/>
              </a:spcBef>
            </a:pPr>
            <a:r>
              <a:rPr lang="en-US" sz="1200" dirty="0">
                <a:latin typeface="Calibri" charset="0"/>
                <a:ea typeface="Calibri" charset="0"/>
                <a:cs typeface="Calibri" charset="0"/>
              </a:rPr>
              <a:t>Chubbuck, S. M. &amp; M. </a:t>
            </a:r>
            <a:r>
              <a:rPr lang="en-US" sz="1200" dirty="0" err="1">
                <a:latin typeface="Calibri" charset="0"/>
                <a:ea typeface="Calibri" charset="0"/>
                <a:cs typeface="Calibri" charset="0"/>
              </a:rPr>
              <a:t>Zembylas</a:t>
            </a:r>
            <a:r>
              <a:rPr lang="en-US" sz="1200" dirty="0">
                <a:latin typeface="Calibri" charset="0"/>
                <a:ea typeface="Calibri" charset="0"/>
                <a:cs typeface="Calibri" charset="0"/>
              </a:rPr>
              <a:t>. (2008). The Emotional Ambivalence of Socially Just Teaching: A Case Study of a Novice Urban </a:t>
            </a:r>
            <a:r>
              <a:rPr lang="en-US" sz="1200" dirty="0" smtClean="0">
                <a:latin typeface="Calibri" charset="0"/>
                <a:ea typeface="Calibri" charset="0"/>
                <a:cs typeface="Calibri" charset="0"/>
              </a:rPr>
              <a:t>	Schoolteacher</a:t>
            </a:r>
            <a:r>
              <a:rPr lang="en-US" sz="1200" dirty="0">
                <a:latin typeface="Calibri" charset="0"/>
                <a:ea typeface="Calibri" charset="0"/>
                <a:cs typeface="Calibri" charset="0"/>
              </a:rPr>
              <a:t>. </a:t>
            </a:r>
            <a:r>
              <a:rPr lang="en-US" sz="1200" i="1" dirty="0">
                <a:latin typeface="Calibri" charset="0"/>
                <a:ea typeface="Calibri" charset="0"/>
                <a:cs typeface="Calibri" charset="0"/>
              </a:rPr>
              <a:t>American Educational Research Journal, </a:t>
            </a:r>
            <a:r>
              <a:rPr lang="en-US" sz="1200" dirty="0">
                <a:latin typeface="Calibri" charset="0"/>
                <a:ea typeface="Calibri" charset="0"/>
                <a:cs typeface="Calibri" charset="0"/>
              </a:rPr>
              <a:t>45(2), 274-318.</a:t>
            </a:r>
          </a:p>
          <a:p>
            <a:pPr lvl="0">
              <a:spcBef>
                <a:spcPts val="0"/>
              </a:spcBef>
            </a:pPr>
            <a:r>
              <a:rPr lang="en-US" sz="1200" dirty="0">
                <a:latin typeface="Calibri" charset="0"/>
                <a:ea typeface="Calibri" charset="0"/>
                <a:cs typeface="Calibri" charset="0"/>
              </a:rPr>
              <a:t>Cross, R. (2010). Language Teaching as Sociocultural Activity: Rethinking Language Teacher Practice. </a:t>
            </a:r>
            <a:r>
              <a:rPr lang="en-US" sz="1200" i="1" dirty="0">
                <a:latin typeface="Calibri" charset="0"/>
                <a:ea typeface="Calibri" charset="0"/>
                <a:cs typeface="Calibri" charset="0"/>
              </a:rPr>
              <a:t>The Modern Language </a:t>
            </a:r>
            <a:r>
              <a:rPr lang="en-US" sz="1200" i="1" dirty="0" smtClean="0">
                <a:latin typeface="Calibri" charset="0"/>
                <a:ea typeface="Calibri" charset="0"/>
                <a:cs typeface="Calibri" charset="0"/>
              </a:rPr>
              <a:t>	Journal</a:t>
            </a:r>
            <a:r>
              <a:rPr lang="en-US" sz="1200" i="1" dirty="0">
                <a:latin typeface="Calibri" charset="0"/>
                <a:ea typeface="Calibri" charset="0"/>
                <a:cs typeface="Calibri" charset="0"/>
              </a:rPr>
              <a:t>,</a:t>
            </a:r>
            <a:r>
              <a:rPr lang="en-US" sz="1200" dirty="0">
                <a:latin typeface="Calibri" charset="0"/>
                <a:ea typeface="Calibri" charset="0"/>
                <a:cs typeface="Calibri" charset="0"/>
              </a:rPr>
              <a:t> 94(3), 434-452. Retrieved from </a:t>
            </a:r>
            <a:r>
              <a:rPr lang="en-US" sz="1200" u="sng" dirty="0">
                <a:latin typeface="Calibri" charset="0"/>
                <a:ea typeface="Calibri" charset="0"/>
                <a:cs typeface="Calibri" charset="0"/>
                <a:hlinkClick r:id="rId2"/>
              </a:rPr>
              <a:t>http://www.jstor.org/stable/40856177</a:t>
            </a:r>
            <a:endParaRPr lang="en-US" sz="1200" dirty="0">
              <a:latin typeface="Calibri" charset="0"/>
              <a:ea typeface="Calibri" charset="0"/>
              <a:cs typeface="Calibri" charset="0"/>
            </a:endParaRPr>
          </a:p>
          <a:p>
            <a:pPr lvl="0">
              <a:spcBef>
                <a:spcPts val="0"/>
              </a:spcBef>
            </a:pPr>
            <a:r>
              <a:rPr lang="en-US" sz="1200" dirty="0" err="1">
                <a:latin typeface="Calibri" charset="0"/>
                <a:ea typeface="Calibri" charset="0"/>
                <a:cs typeface="Calibri" charset="0"/>
              </a:rPr>
              <a:t>Ens</a:t>
            </a:r>
            <a:r>
              <a:rPr lang="en-US" sz="1200" dirty="0">
                <a:latin typeface="Calibri" charset="0"/>
                <a:ea typeface="Calibri" charset="0"/>
                <a:cs typeface="Calibri" charset="0"/>
              </a:rPr>
              <a:t>, C. Z. &amp; A. L. </a:t>
            </a:r>
            <a:r>
              <a:rPr lang="en-US" sz="1200" dirty="0" err="1">
                <a:latin typeface="Calibri" charset="0"/>
                <a:ea typeface="Calibri" charset="0"/>
                <a:cs typeface="Calibri" charset="0"/>
              </a:rPr>
              <a:t>Sinacore</a:t>
            </a:r>
            <a:r>
              <a:rPr lang="en-US" sz="1200" dirty="0">
                <a:latin typeface="Calibri" charset="0"/>
                <a:ea typeface="Calibri" charset="0"/>
                <a:cs typeface="Calibri" charset="0"/>
              </a:rPr>
              <a:t>, eds. (2005). </a:t>
            </a:r>
            <a:r>
              <a:rPr lang="en-US" sz="1200" i="1" dirty="0">
                <a:latin typeface="Calibri" charset="0"/>
                <a:ea typeface="Calibri" charset="0"/>
                <a:cs typeface="Calibri" charset="0"/>
              </a:rPr>
              <a:t>Teaching and Social Justice: Integrating Multicultural and Feminist Theories in the Classroom</a:t>
            </a:r>
            <a:r>
              <a:rPr lang="en-US" sz="1200" dirty="0">
                <a:latin typeface="Calibri" charset="0"/>
                <a:ea typeface="Calibri" charset="0"/>
                <a:cs typeface="Calibri" charset="0"/>
              </a:rPr>
              <a:t>. </a:t>
            </a:r>
            <a:r>
              <a:rPr lang="en-US" sz="1200" dirty="0" smtClean="0">
                <a:latin typeface="Calibri" charset="0"/>
                <a:ea typeface="Calibri" charset="0"/>
                <a:cs typeface="Calibri" charset="0"/>
              </a:rPr>
              <a:t>	Washington</a:t>
            </a:r>
            <a:r>
              <a:rPr lang="en-US" sz="1200" dirty="0">
                <a:latin typeface="Calibri" charset="0"/>
                <a:ea typeface="Calibri" charset="0"/>
                <a:cs typeface="Calibri" charset="0"/>
              </a:rPr>
              <a:t>, DC: American Psychological Association.</a:t>
            </a:r>
          </a:p>
          <a:p>
            <a:pPr lvl="0">
              <a:spcBef>
                <a:spcPts val="0"/>
              </a:spcBef>
            </a:pPr>
            <a:r>
              <a:rPr lang="en-US" sz="1200" dirty="0">
                <a:latin typeface="Calibri" charset="0"/>
                <a:ea typeface="Calibri" charset="0"/>
                <a:cs typeface="Calibri" charset="0"/>
              </a:rPr>
              <a:t>Glynn, C., P. </a:t>
            </a:r>
            <a:r>
              <a:rPr lang="en-US" sz="1200" dirty="0" err="1">
                <a:latin typeface="Calibri" charset="0"/>
                <a:ea typeface="Calibri" charset="0"/>
                <a:cs typeface="Calibri" charset="0"/>
              </a:rPr>
              <a:t>Wesely</a:t>
            </a:r>
            <a:r>
              <a:rPr lang="en-US" sz="1200" dirty="0">
                <a:latin typeface="Calibri" charset="0"/>
                <a:ea typeface="Calibri" charset="0"/>
                <a:cs typeface="Calibri" charset="0"/>
              </a:rPr>
              <a:t>, &amp; B. </a:t>
            </a:r>
            <a:r>
              <a:rPr lang="en-US" sz="1200" dirty="0" err="1">
                <a:latin typeface="Calibri" charset="0"/>
                <a:ea typeface="Calibri" charset="0"/>
                <a:cs typeface="Calibri" charset="0"/>
              </a:rPr>
              <a:t>Wassell</a:t>
            </a:r>
            <a:r>
              <a:rPr lang="en-US" sz="1200" dirty="0">
                <a:latin typeface="Calibri" charset="0"/>
                <a:ea typeface="Calibri" charset="0"/>
                <a:cs typeface="Calibri" charset="0"/>
              </a:rPr>
              <a:t>. (2014). </a:t>
            </a:r>
            <a:r>
              <a:rPr lang="en-US" sz="1200" i="1" dirty="0">
                <a:latin typeface="Calibri" charset="0"/>
                <a:ea typeface="Calibri" charset="0"/>
                <a:cs typeface="Calibri" charset="0"/>
              </a:rPr>
              <a:t>Words and Actions: Teaching Languages Through the Lens of Social Justice. </a:t>
            </a:r>
            <a:r>
              <a:rPr lang="en-US" sz="1200" dirty="0">
                <a:latin typeface="Calibri" charset="0"/>
                <a:ea typeface="Calibri" charset="0"/>
                <a:cs typeface="Calibri" charset="0"/>
              </a:rPr>
              <a:t>Alexandria, </a:t>
            </a:r>
            <a:r>
              <a:rPr lang="en-US" sz="1200" dirty="0" err="1">
                <a:latin typeface="Calibri" charset="0"/>
                <a:ea typeface="Calibri" charset="0"/>
                <a:cs typeface="Calibri" charset="0"/>
              </a:rPr>
              <a:t>Va</a:t>
            </a:r>
            <a:r>
              <a:rPr lang="en-US" sz="1200" dirty="0">
                <a:latin typeface="Calibri" charset="0"/>
                <a:ea typeface="Calibri" charset="0"/>
                <a:cs typeface="Calibri" charset="0"/>
              </a:rPr>
              <a:t>: </a:t>
            </a:r>
            <a:r>
              <a:rPr lang="en-US" sz="1200" dirty="0" smtClean="0">
                <a:latin typeface="Calibri" charset="0"/>
                <a:ea typeface="Calibri" charset="0"/>
                <a:cs typeface="Calibri" charset="0"/>
              </a:rPr>
              <a:t>	ACTFL</a:t>
            </a:r>
            <a:r>
              <a:rPr lang="en-US" sz="1200" dirty="0">
                <a:latin typeface="Calibri" charset="0"/>
                <a:ea typeface="Calibri" charset="0"/>
                <a:cs typeface="Calibri" charset="0"/>
              </a:rPr>
              <a:t>.</a:t>
            </a:r>
            <a:r>
              <a:rPr lang="en-US" sz="1200" i="1" dirty="0">
                <a:latin typeface="Calibri" charset="0"/>
                <a:ea typeface="Calibri" charset="0"/>
                <a:cs typeface="Calibri" charset="0"/>
              </a:rPr>
              <a:t> </a:t>
            </a:r>
            <a:endParaRPr lang="en-US" sz="1200" dirty="0">
              <a:latin typeface="Calibri" charset="0"/>
              <a:ea typeface="Calibri" charset="0"/>
              <a:cs typeface="Calibri" charset="0"/>
            </a:endParaRPr>
          </a:p>
          <a:p>
            <a:pPr lvl="0">
              <a:spcBef>
                <a:spcPts val="0"/>
              </a:spcBef>
            </a:pPr>
            <a:r>
              <a:rPr lang="en-US" sz="1200" dirty="0">
                <a:latin typeface="Calibri" charset="0"/>
                <a:ea typeface="Calibri" charset="0"/>
                <a:cs typeface="Calibri" charset="0"/>
              </a:rPr>
              <a:t>Huber-Warring, T. (2008). Growing a soul for social change: building the knowledge base for social justice. Charlotte, NC: </a:t>
            </a:r>
            <a:r>
              <a:rPr lang="en-US" sz="1200" dirty="0" smtClean="0">
                <a:latin typeface="Calibri" charset="0"/>
                <a:ea typeface="Calibri" charset="0"/>
                <a:cs typeface="Calibri" charset="0"/>
              </a:rPr>
              <a:t>	Information Age </a:t>
            </a:r>
            <a:r>
              <a:rPr lang="en-US" sz="1200" dirty="0">
                <a:latin typeface="Calibri" charset="0"/>
                <a:ea typeface="Calibri" charset="0"/>
                <a:cs typeface="Calibri" charset="0"/>
              </a:rPr>
              <a:t>Publishing, Inc.</a:t>
            </a:r>
          </a:p>
          <a:p>
            <a:pPr lvl="0">
              <a:spcBef>
                <a:spcPts val="0"/>
              </a:spcBef>
            </a:pPr>
            <a:r>
              <a:rPr lang="en-US" sz="1200" dirty="0" err="1">
                <a:latin typeface="Calibri" charset="0"/>
                <a:ea typeface="Calibri" charset="0"/>
                <a:cs typeface="Calibri" charset="0"/>
              </a:rPr>
              <a:t>Mcknight</a:t>
            </a:r>
            <a:r>
              <a:rPr lang="en-US" sz="1200" dirty="0">
                <a:latin typeface="Calibri" charset="0"/>
                <a:ea typeface="Calibri" charset="0"/>
                <a:cs typeface="Calibri" charset="0"/>
              </a:rPr>
              <a:t>, D. &amp; P. Chandler. (2012).</a:t>
            </a:r>
            <a:r>
              <a:rPr lang="en-US" sz="1200" baseline="30000" dirty="0">
                <a:latin typeface="Calibri" charset="0"/>
                <a:ea typeface="Calibri" charset="0"/>
                <a:cs typeface="Calibri" charset="0"/>
              </a:rPr>
              <a:t> </a:t>
            </a:r>
            <a:r>
              <a:rPr lang="en-US" sz="1200" dirty="0">
                <a:latin typeface="Calibri" charset="0"/>
                <a:ea typeface="Calibri" charset="0"/>
                <a:cs typeface="Calibri" charset="0"/>
              </a:rPr>
              <a:t> The Complicated Conversation of Class and Race in Social and Curricular Analysis: An </a:t>
            </a:r>
            <a:r>
              <a:rPr lang="en-US" sz="1200" dirty="0" smtClean="0">
                <a:latin typeface="Calibri" charset="0"/>
                <a:ea typeface="Calibri" charset="0"/>
                <a:cs typeface="Calibri" charset="0"/>
              </a:rPr>
              <a:t>	examination </a:t>
            </a:r>
            <a:r>
              <a:rPr lang="en-US" sz="1200" dirty="0">
                <a:latin typeface="Calibri" charset="0"/>
                <a:ea typeface="Calibri" charset="0"/>
                <a:cs typeface="Calibri" charset="0"/>
              </a:rPr>
              <a:t>of </a:t>
            </a:r>
            <a:r>
              <a:rPr lang="en-US" sz="1200" dirty="0" smtClean="0">
                <a:latin typeface="Calibri" charset="0"/>
                <a:ea typeface="Calibri" charset="0"/>
                <a:cs typeface="Calibri" charset="0"/>
              </a:rPr>
              <a:t>Pierre </a:t>
            </a:r>
            <a:r>
              <a:rPr lang="en-US" sz="1200" dirty="0">
                <a:latin typeface="Calibri" charset="0"/>
                <a:ea typeface="Calibri" charset="0"/>
                <a:cs typeface="Calibri" charset="0"/>
              </a:rPr>
              <a:t>Bourdieu's interpretative framework in relation to race. </a:t>
            </a:r>
            <a:r>
              <a:rPr lang="en-US" sz="1200" i="1" dirty="0">
                <a:latin typeface="Calibri" charset="0"/>
                <a:ea typeface="Calibri" charset="0"/>
                <a:cs typeface="Calibri" charset="0"/>
              </a:rPr>
              <a:t>Educational Philosophy &amp; Theory</a:t>
            </a:r>
            <a:r>
              <a:rPr lang="en-US" sz="1200" dirty="0">
                <a:latin typeface="Calibri" charset="0"/>
                <a:ea typeface="Calibri" charset="0"/>
                <a:cs typeface="Calibri" charset="0"/>
              </a:rPr>
              <a:t>.  44: 74-97. </a:t>
            </a:r>
          </a:p>
          <a:p>
            <a:pPr lvl="0">
              <a:spcBef>
                <a:spcPts val="0"/>
              </a:spcBef>
            </a:pPr>
            <a:r>
              <a:rPr lang="en-US" sz="1200" dirty="0">
                <a:latin typeface="Calibri" charset="0"/>
                <a:ea typeface="Calibri" charset="0"/>
                <a:cs typeface="Calibri" charset="0"/>
              </a:rPr>
              <a:t>Nieto, S. (2010). </a:t>
            </a:r>
            <a:r>
              <a:rPr lang="en-US" sz="1200" i="1" dirty="0">
                <a:latin typeface="Calibri" charset="0"/>
                <a:ea typeface="Calibri" charset="0"/>
                <a:cs typeface="Calibri" charset="0"/>
              </a:rPr>
              <a:t>Language, culture, and teaching: Critical perspectives</a:t>
            </a:r>
            <a:r>
              <a:rPr lang="en-US" sz="1200" dirty="0">
                <a:latin typeface="Calibri" charset="0"/>
                <a:ea typeface="Calibri" charset="0"/>
                <a:cs typeface="Calibri" charset="0"/>
              </a:rPr>
              <a:t>. New York: Routledge.</a:t>
            </a:r>
          </a:p>
          <a:p>
            <a:pPr lvl="0">
              <a:spcBef>
                <a:spcPts val="0"/>
              </a:spcBef>
            </a:pPr>
            <a:r>
              <a:rPr lang="en-US" sz="1200" dirty="0">
                <a:latin typeface="Calibri" charset="0"/>
                <a:ea typeface="Calibri" charset="0"/>
                <a:cs typeface="Calibri" charset="0"/>
              </a:rPr>
              <a:t>Osborn, T. A. (2005). </a:t>
            </a:r>
            <a:r>
              <a:rPr lang="en-US" sz="1200" i="1" dirty="0">
                <a:latin typeface="Calibri" charset="0"/>
                <a:ea typeface="Calibri" charset="0"/>
                <a:cs typeface="Calibri" charset="0"/>
              </a:rPr>
              <a:t>Teaching World Languages for Social Justice: A Sourcebook of Principles and Practices. </a:t>
            </a:r>
            <a:r>
              <a:rPr lang="en-US" sz="1200" dirty="0">
                <a:latin typeface="Calibri" charset="0"/>
                <a:ea typeface="Calibri" charset="0"/>
                <a:cs typeface="Calibri" charset="0"/>
              </a:rPr>
              <a:t>New York: Routledge.</a:t>
            </a:r>
          </a:p>
          <a:p>
            <a:pPr lvl="0">
              <a:spcBef>
                <a:spcPts val="0"/>
              </a:spcBef>
            </a:pPr>
            <a:r>
              <a:rPr lang="en-US" sz="1200" dirty="0">
                <a:latin typeface="Calibri" charset="0"/>
                <a:ea typeface="Calibri" charset="0"/>
                <a:cs typeface="Calibri" charset="0"/>
              </a:rPr>
              <a:t>---.  (2005). Critical Reflection and the Foreign Language Classroom. Charlotte, NC: Information Age Publishing, Inc. </a:t>
            </a:r>
          </a:p>
          <a:p>
            <a:pPr lvl="0">
              <a:spcBef>
                <a:spcPts val="0"/>
              </a:spcBef>
            </a:pPr>
            <a:r>
              <a:rPr lang="en-US" sz="1200" dirty="0">
                <a:latin typeface="Calibri" charset="0"/>
                <a:ea typeface="Calibri" charset="0"/>
                <a:cs typeface="Calibri" charset="0"/>
              </a:rPr>
              <a:t>Phillips, J. K. &amp; Abbott, M. (2011). </a:t>
            </a:r>
            <a:r>
              <a:rPr lang="en-US" sz="1200" i="1" dirty="0">
                <a:latin typeface="Calibri" charset="0"/>
                <a:ea typeface="Calibri" charset="0"/>
                <a:cs typeface="Calibri" charset="0"/>
              </a:rPr>
              <a:t>A decade of foreign language standards: Impact, influence, and future directions</a:t>
            </a:r>
            <a:r>
              <a:rPr lang="en-US" sz="1200" dirty="0">
                <a:latin typeface="Calibri" charset="0"/>
                <a:ea typeface="Calibri" charset="0"/>
                <a:cs typeface="Calibri" charset="0"/>
              </a:rPr>
              <a:t>. Retrieved 	from </a:t>
            </a:r>
            <a:r>
              <a:rPr lang="en-US" sz="1200" dirty="0" smtClean="0">
                <a:latin typeface="Calibri" charset="0"/>
                <a:ea typeface="Calibri" charset="0"/>
                <a:cs typeface="Calibri" charset="0"/>
              </a:rPr>
              <a:t>http</a:t>
            </a:r>
            <a:r>
              <a:rPr lang="en-US" sz="1200" dirty="0">
                <a:latin typeface="Calibri" charset="0"/>
                <a:ea typeface="Calibri" charset="0"/>
                <a:cs typeface="Calibri" charset="0"/>
              </a:rPr>
              <a:t>://</a:t>
            </a:r>
            <a:r>
              <a:rPr lang="en-US" sz="1200" dirty="0" err="1">
                <a:latin typeface="Calibri" charset="0"/>
                <a:ea typeface="Calibri" charset="0"/>
                <a:cs typeface="Calibri" charset="0"/>
              </a:rPr>
              <a:t>www.actfl.org</a:t>
            </a:r>
            <a:r>
              <a:rPr lang="en-US" sz="1200" dirty="0">
                <a:latin typeface="Calibri" charset="0"/>
                <a:ea typeface="Calibri" charset="0"/>
                <a:cs typeface="Calibri" charset="0"/>
              </a:rPr>
              <a:t>/sites/defaults/files/pdfs/public/national-standards-2011.pdf</a:t>
            </a:r>
          </a:p>
          <a:p>
            <a:pPr lvl="0">
              <a:spcBef>
                <a:spcPts val="0"/>
              </a:spcBef>
            </a:pPr>
            <a:r>
              <a:rPr lang="en-US" sz="1200" dirty="0">
                <a:latin typeface="Calibri" charset="0"/>
                <a:ea typeface="Calibri" charset="0"/>
                <a:cs typeface="Calibri" charset="0"/>
              </a:rPr>
              <a:t>Smith, D. I. &amp; T. Osborn, eds. (2007). Spirituality, Social Justice, and Language Learning. Charlotte, NC: Information Age Publishing, </a:t>
            </a:r>
            <a:r>
              <a:rPr lang="en-US" sz="1200" dirty="0" smtClean="0">
                <a:latin typeface="Calibri" charset="0"/>
                <a:ea typeface="Calibri" charset="0"/>
                <a:cs typeface="Calibri" charset="0"/>
              </a:rPr>
              <a:t>	Inc</a:t>
            </a:r>
            <a:r>
              <a:rPr lang="en-US" sz="1200" dirty="0">
                <a:latin typeface="Calibri" charset="0"/>
                <a:ea typeface="Calibri" charset="0"/>
                <a:cs typeface="Calibri" charset="0"/>
              </a:rPr>
              <a:t>. </a:t>
            </a:r>
          </a:p>
          <a:p>
            <a:pPr lvl="0">
              <a:spcBef>
                <a:spcPts val="0"/>
              </a:spcBef>
            </a:pPr>
            <a:r>
              <a:rPr lang="en-US" sz="1200" dirty="0" err="1">
                <a:latin typeface="Calibri" charset="0"/>
                <a:ea typeface="Calibri" charset="0"/>
                <a:cs typeface="Calibri" charset="0"/>
              </a:rPr>
              <a:t>Swalwell</a:t>
            </a:r>
            <a:r>
              <a:rPr lang="en-US" sz="1200" dirty="0">
                <a:latin typeface="Calibri" charset="0"/>
                <a:ea typeface="Calibri" charset="0"/>
                <a:cs typeface="Calibri" charset="0"/>
              </a:rPr>
              <a:t>, K. (2013). </a:t>
            </a:r>
            <a:r>
              <a:rPr lang="en-US" sz="1200" i="1" dirty="0">
                <a:latin typeface="Calibri" charset="0"/>
                <a:ea typeface="Calibri" charset="0"/>
                <a:cs typeface="Calibri" charset="0"/>
              </a:rPr>
              <a:t>Educating activist allies: Social justice pedagogy with the suburban and urban elite</a:t>
            </a:r>
            <a:r>
              <a:rPr lang="en-US" sz="1200" dirty="0">
                <a:latin typeface="Calibri" charset="0"/>
                <a:ea typeface="Calibri" charset="0"/>
                <a:cs typeface="Calibri" charset="0"/>
              </a:rPr>
              <a:t>. New York: Routledge.</a:t>
            </a:r>
          </a:p>
        </p:txBody>
      </p:sp>
    </p:spTree>
    <p:extLst>
      <p:ext uri="{BB962C8B-B14F-4D97-AF65-F5344CB8AC3E}">
        <p14:creationId xmlns:p14="http://schemas.microsoft.com/office/powerpoint/2010/main" val="1398842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n-US" sz="1800" dirty="0" smtClean="0">
                <a:latin typeface="Calibri" charset="0"/>
                <a:ea typeface="Calibri" charset="0"/>
                <a:cs typeface="Calibri" charset="0"/>
              </a:rPr>
              <a:t>	</a:t>
            </a:r>
            <a:endParaRPr lang="en-US" dirty="0">
              <a:latin typeface="Calibri" charset="0"/>
              <a:ea typeface="Calibri" charset="0"/>
              <a:cs typeface="Calibri" charset="0"/>
            </a:endParaRPr>
          </a:p>
        </p:txBody>
      </p:sp>
      <p:pic>
        <p:nvPicPr>
          <p:cNvPr id="5" name="Picture 4" descr="elon logo.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5882" y="5926232"/>
            <a:ext cx="3018118" cy="931768"/>
          </a:xfrm>
          <a:prstGeom prst="rect">
            <a:avLst/>
          </a:prstGeom>
        </p:spPr>
      </p:pic>
      <p:pic>
        <p:nvPicPr>
          <p:cNvPr id="6" name="Picture 5" descr="languages-bann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07376"/>
            <a:ext cx="6320118" cy="604047"/>
          </a:xfrm>
          <a:prstGeom prst="rect">
            <a:avLst/>
          </a:prstGeom>
        </p:spPr>
      </p:pic>
      <p:pic>
        <p:nvPicPr>
          <p:cNvPr id="8" name="syllabus imag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9942" y="186398"/>
            <a:ext cx="8449129" cy="5739834"/>
          </a:xfrm>
          <a:prstGeom prst="rect">
            <a:avLst/>
          </a:prstGeom>
        </p:spPr>
      </p:pic>
    </p:spTree>
    <p:extLst>
      <p:ext uri="{BB962C8B-B14F-4D97-AF65-F5344CB8AC3E}">
        <p14:creationId xmlns:p14="http://schemas.microsoft.com/office/powerpoint/2010/main" val="14546882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1436913"/>
            <a:ext cx="9144000" cy="2380343"/>
          </a:xfrm>
        </p:spPr>
        <p:txBody>
          <a:bodyPr>
            <a:normAutofit/>
          </a:bodyPr>
          <a:lstStyle/>
          <a:p>
            <a:r>
              <a:rPr lang="en-US" dirty="0"/>
              <a:t>merci </a:t>
            </a:r>
            <a:r>
              <a:rPr lang="en-US" dirty="0" smtClean="0"/>
              <a:t>beaucoup!</a:t>
            </a:r>
            <a:r>
              <a:rPr lang="en-US" dirty="0"/>
              <a:t/>
            </a:r>
            <a:br>
              <a:rPr lang="en-US" dirty="0"/>
            </a:br>
            <a:r>
              <a:rPr lang="en-US" dirty="0" err="1"/>
              <a:t>Partages</a:t>
            </a:r>
            <a:r>
              <a:rPr lang="en-US" dirty="0"/>
              <a:t>? Questions? </a:t>
            </a:r>
            <a:r>
              <a:rPr lang="en-US" dirty="0" err="1"/>
              <a:t>Idées</a:t>
            </a:r>
            <a:r>
              <a:rPr lang="en-US" dirty="0"/>
              <a:t>? </a:t>
            </a:r>
          </a:p>
        </p:txBody>
      </p:sp>
      <p:sp>
        <p:nvSpPr>
          <p:cNvPr id="4" name="Subtitle 3"/>
          <p:cNvSpPr>
            <a:spLocks noGrp="1"/>
          </p:cNvSpPr>
          <p:nvPr>
            <p:ph type="subTitle" idx="1"/>
          </p:nvPr>
        </p:nvSpPr>
        <p:spPr>
          <a:xfrm>
            <a:off x="-542095" y="6858000"/>
            <a:ext cx="45719" cy="160704"/>
          </a:xfrm>
        </p:spPr>
        <p:txBody>
          <a:bodyPr>
            <a:noAutofit/>
          </a:bodyPr>
          <a:lstStyle/>
          <a:p>
            <a:pPr>
              <a:spcBef>
                <a:spcPts val="0"/>
              </a:spcBef>
            </a:pPr>
            <a:endParaRPr lang="en-US" sz="1600" dirty="0">
              <a:solidFill>
                <a:srgbClr val="000000"/>
              </a:solidFill>
              <a:latin typeface="Calibri"/>
              <a:cs typeface="Calibri"/>
            </a:endParaRPr>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0" y="5673090"/>
            <a:ext cx="5819545" cy="1184910"/>
          </a:xfrm>
          <a:prstGeom prst="rect">
            <a:avLst/>
          </a:prstGeom>
        </p:spPr>
      </p:pic>
      <p:sp>
        <p:nvSpPr>
          <p:cNvPr id="2" name="TextBox 1"/>
          <p:cNvSpPr txBox="1"/>
          <p:nvPr/>
        </p:nvSpPr>
        <p:spPr>
          <a:xfrm>
            <a:off x="5819545" y="5978968"/>
            <a:ext cx="3324455" cy="729430"/>
          </a:xfrm>
          <a:prstGeom prst="rect">
            <a:avLst/>
          </a:prstGeom>
          <a:noFill/>
        </p:spPr>
        <p:txBody>
          <a:bodyPr wrap="square" rtlCol="0">
            <a:spAutoFit/>
          </a:bodyPr>
          <a:lstStyle/>
          <a:p>
            <a:pPr>
              <a:lnSpc>
                <a:spcPct val="90000"/>
              </a:lnSpc>
            </a:pPr>
            <a:r>
              <a:rPr lang="en-US" sz="2300" dirty="0" smtClean="0">
                <a:solidFill>
                  <a:schemeClr val="tx1">
                    <a:lumMod val="75000"/>
                    <a:lumOff val="25000"/>
                  </a:schemeClr>
                </a:solidFill>
                <a:latin typeface="Times New Roman"/>
                <a:cs typeface="Times New Roman"/>
              </a:rPr>
              <a:t>Sarah </a:t>
            </a:r>
            <a:r>
              <a:rPr lang="en-US" sz="2300" dirty="0" err="1" smtClean="0">
                <a:solidFill>
                  <a:schemeClr val="tx1">
                    <a:lumMod val="75000"/>
                    <a:lumOff val="25000"/>
                  </a:schemeClr>
                </a:solidFill>
                <a:latin typeface="Times New Roman"/>
                <a:cs typeface="Times New Roman"/>
              </a:rPr>
              <a:t>Glasco</a:t>
            </a:r>
            <a:endParaRPr lang="en-US" sz="2300" dirty="0" smtClean="0">
              <a:solidFill>
                <a:schemeClr val="tx1">
                  <a:lumMod val="75000"/>
                  <a:lumOff val="25000"/>
                </a:schemeClr>
              </a:solidFill>
              <a:latin typeface="Times New Roman"/>
              <a:cs typeface="Times New Roman"/>
            </a:endParaRPr>
          </a:p>
          <a:p>
            <a:pPr>
              <a:lnSpc>
                <a:spcPct val="90000"/>
              </a:lnSpc>
            </a:pPr>
            <a:r>
              <a:rPr lang="en-US" sz="2300" dirty="0" err="1" smtClean="0">
                <a:solidFill>
                  <a:schemeClr val="tx1">
                    <a:lumMod val="75000"/>
                    <a:lumOff val="25000"/>
                  </a:schemeClr>
                </a:solidFill>
                <a:latin typeface="Times New Roman"/>
                <a:cs typeface="Times New Roman"/>
              </a:rPr>
              <a:t>sglasco@elon.edu</a:t>
            </a:r>
            <a:endParaRPr lang="en-US" sz="2300" dirty="0">
              <a:solidFill>
                <a:schemeClr val="tx1">
                  <a:lumMod val="75000"/>
                  <a:lumOff val="25000"/>
                </a:schemeClr>
              </a:solidFill>
              <a:latin typeface="Times New Roman"/>
              <a:cs typeface="Times New Roman"/>
            </a:endParaRPr>
          </a:p>
        </p:txBody>
      </p:sp>
    </p:spTree>
    <p:extLst>
      <p:ext uri="{BB962C8B-B14F-4D97-AF65-F5344CB8AC3E}">
        <p14:creationId xmlns:p14="http://schemas.microsoft.com/office/powerpoint/2010/main" val="1663700734"/>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8792" y="343647"/>
            <a:ext cx="8715796" cy="1499611"/>
          </a:xfrm>
        </p:spPr>
        <p:txBody>
          <a:bodyPr>
            <a:normAutofit fontScale="90000"/>
          </a:bodyPr>
          <a:lstStyle/>
          <a:p>
            <a:r>
              <a:rPr lang="en-US" dirty="0" smtClean="0">
                <a:latin typeface="Calibri"/>
                <a:cs typeface="Calibri"/>
              </a:rPr>
              <a:t>	     Four Components of </a:t>
            </a:r>
            <a:br>
              <a:rPr lang="en-US" dirty="0" smtClean="0">
                <a:latin typeface="Calibri"/>
                <a:cs typeface="Calibri"/>
              </a:rPr>
            </a:br>
            <a:r>
              <a:rPr lang="en-US" dirty="0" smtClean="0">
                <a:latin typeface="Calibri"/>
                <a:cs typeface="Calibri"/>
              </a:rPr>
              <a:t>	   Social Justice Education </a:t>
            </a:r>
            <a:br>
              <a:rPr lang="en-US" dirty="0" smtClean="0">
                <a:latin typeface="Calibri"/>
                <a:cs typeface="Calibri"/>
              </a:rPr>
            </a:br>
            <a:r>
              <a:rPr lang="en-US" dirty="0" smtClean="0">
                <a:latin typeface="Calibri"/>
                <a:cs typeface="Calibri"/>
              </a:rPr>
              <a:t>            </a:t>
            </a:r>
            <a:r>
              <a:rPr lang="en-US" sz="2200" dirty="0" smtClean="0">
                <a:latin typeface="Calibri"/>
                <a:cs typeface="Calibri"/>
              </a:rPr>
              <a:t>(Glenn, </a:t>
            </a:r>
            <a:r>
              <a:rPr lang="en-US" sz="2200" dirty="0" err="1" smtClean="0">
                <a:latin typeface="Calibri"/>
                <a:cs typeface="Calibri"/>
              </a:rPr>
              <a:t>Wesely</a:t>
            </a:r>
            <a:r>
              <a:rPr lang="en-US" sz="2200" dirty="0" smtClean="0">
                <a:latin typeface="Calibri"/>
                <a:cs typeface="Calibri"/>
              </a:rPr>
              <a:t>, &amp; </a:t>
            </a:r>
            <a:r>
              <a:rPr lang="en-US" sz="2200" dirty="0" err="1" smtClean="0">
                <a:latin typeface="Calibri"/>
                <a:cs typeface="Calibri"/>
              </a:rPr>
              <a:t>Wassell</a:t>
            </a:r>
            <a:r>
              <a:rPr lang="en-US" sz="2200" dirty="0" smtClean="0">
                <a:latin typeface="Calibri"/>
                <a:cs typeface="Calibri"/>
              </a:rPr>
              <a:t> citing Nieto)</a:t>
            </a:r>
            <a:endParaRPr lang="en-US" sz="2200" dirty="0">
              <a:latin typeface="Calibri"/>
              <a:cs typeface="Calibri"/>
            </a:endParaRPr>
          </a:p>
        </p:txBody>
      </p:sp>
      <p:pic>
        <p:nvPicPr>
          <p:cNvPr id="12" name="Picture 11" descr="elon log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882" y="5926232"/>
            <a:ext cx="3018118" cy="931768"/>
          </a:xfrm>
          <a:prstGeom prst="rect">
            <a:avLst/>
          </a:prstGeom>
        </p:spPr>
      </p:pic>
      <p:pic>
        <p:nvPicPr>
          <p:cNvPr id="13" name="Picture 12" descr="languages-bann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07376"/>
            <a:ext cx="6320118" cy="604047"/>
          </a:xfrm>
          <a:prstGeom prst="rect">
            <a:avLst/>
          </a:prstGeom>
        </p:spPr>
      </p:pic>
      <p:sp>
        <p:nvSpPr>
          <p:cNvPr id="2" name="Content Placeholder 1"/>
          <p:cNvSpPr>
            <a:spLocks noGrp="1"/>
          </p:cNvSpPr>
          <p:nvPr>
            <p:ph idx="1"/>
          </p:nvPr>
        </p:nvSpPr>
        <p:spPr>
          <a:xfrm>
            <a:off x="278792" y="2091089"/>
            <a:ext cx="8715796" cy="3717493"/>
          </a:xfrm>
        </p:spPr>
        <p:txBody>
          <a:bodyPr>
            <a:normAutofit/>
          </a:bodyPr>
          <a:lstStyle/>
          <a:p>
            <a:pPr lvl="0">
              <a:buFont typeface="Wingdings 2" charset="2"/>
              <a:buChar char=""/>
            </a:pPr>
            <a:r>
              <a:rPr lang="en-US" sz="2200" dirty="0" smtClean="0">
                <a:latin typeface="Calibri"/>
                <a:cs typeface="Calibri"/>
              </a:rPr>
              <a:t>1- It </a:t>
            </a:r>
            <a:r>
              <a:rPr lang="en-US" sz="2200" dirty="0">
                <a:latin typeface="Calibri"/>
                <a:cs typeface="Calibri"/>
              </a:rPr>
              <a:t>challenges, confronts, and disrupts misconceptions, untruths, and stereotypes that lead to structural inequality and discrimination  </a:t>
            </a:r>
          </a:p>
          <a:p>
            <a:pPr lvl="0"/>
            <a:r>
              <a:rPr lang="en-US" sz="2200" dirty="0" smtClean="0">
                <a:latin typeface="Calibri"/>
                <a:cs typeface="Calibri"/>
              </a:rPr>
              <a:t>2- It </a:t>
            </a:r>
            <a:r>
              <a:rPr lang="en-US" sz="2200" dirty="0">
                <a:latin typeface="Calibri"/>
                <a:cs typeface="Calibri"/>
              </a:rPr>
              <a:t>provides all students with the resources necessary to learn to their full potential.  </a:t>
            </a:r>
          </a:p>
          <a:p>
            <a:pPr lvl="0"/>
            <a:r>
              <a:rPr lang="en-US" sz="2200" dirty="0" smtClean="0">
                <a:latin typeface="Calibri"/>
                <a:cs typeface="Calibri"/>
              </a:rPr>
              <a:t>3- It </a:t>
            </a:r>
            <a:r>
              <a:rPr lang="en-US" sz="2200" dirty="0">
                <a:latin typeface="Calibri"/>
                <a:cs typeface="Calibri"/>
              </a:rPr>
              <a:t>draws on the talents and strengths that students bring to their education.  </a:t>
            </a:r>
          </a:p>
          <a:p>
            <a:pPr lvl="0"/>
            <a:r>
              <a:rPr lang="en-US" sz="2200" dirty="0" smtClean="0">
                <a:latin typeface="Calibri"/>
                <a:cs typeface="Calibri"/>
              </a:rPr>
              <a:t>4- It </a:t>
            </a:r>
            <a:r>
              <a:rPr lang="en-US" sz="2200" dirty="0">
                <a:latin typeface="Calibri"/>
                <a:cs typeface="Calibri"/>
              </a:rPr>
              <a:t>creates a learning environment that promotes critical thinking and agency for </a:t>
            </a:r>
            <a:r>
              <a:rPr lang="en-US" sz="2200" dirty="0" smtClean="0">
                <a:latin typeface="Calibri"/>
                <a:cs typeface="Calibri"/>
              </a:rPr>
              <a:t>social </a:t>
            </a:r>
            <a:r>
              <a:rPr lang="en-US" sz="2200" dirty="0">
                <a:latin typeface="Calibri"/>
                <a:cs typeface="Calibri"/>
              </a:rPr>
              <a:t>change. (Nieto, 2010)  </a:t>
            </a:r>
          </a:p>
          <a:p>
            <a:pPr marL="0" indent="0">
              <a:buNone/>
            </a:pPr>
            <a:endParaRPr lang="en-US" dirty="0"/>
          </a:p>
          <a:p>
            <a:pPr marL="0" indent="0">
              <a:buNone/>
            </a:pPr>
            <a:endParaRPr lang="en-US" dirty="0"/>
          </a:p>
        </p:txBody>
      </p:sp>
      <p:sp>
        <p:nvSpPr>
          <p:cNvPr id="3" name="TextBox 2"/>
          <p:cNvSpPr txBox="1"/>
          <p:nvPr/>
        </p:nvSpPr>
        <p:spPr>
          <a:xfrm>
            <a:off x="278793" y="5808582"/>
            <a:ext cx="5686578" cy="646331"/>
          </a:xfrm>
          <a:prstGeom prst="rect">
            <a:avLst/>
          </a:prstGeom>
          <a:noFill/>
        </p:spPr>
        <p:txBody>
          <a:bodyPr wrap="square" rtlCol="0">
            <a:spAutoFit/>
          </a:bodyPr>
          <a:lstStyle/>
          <a:p>
            <a:r>
              <a:rPr lang="en-US" sz="1200" dirty="0">
                <a:latin typeface="Calibri" charset="0"/>
                <a:ea typeface="Calibri" charset="0"/>
                <a:cs typeface="Calibri" charset="0"/>
              </a:rPr>
              <a:t>* Slide from “Teaching World Language Topics through the Lens of Social Justice”</a:t>
            </a:r>
          </a:p>
          <a:p>
            <a:r>
              <a:rPr lang="en-US" sz="1200" dirty="0">
                <a:latin typeface="Calibri" charset="0"/>
                <a:ea typeface="Calibri" charset="0"/>
                <a:cs typeface="Calibri" charset="0"/>
              </a:rPr>
              <a:t>Cassandra Glynn, Ph.D.    Concordia College, Moorhead, </a:t>
            </a:r>
            <a:r>
              <a:rPr lang="en-US" sz="1200" dirty="0" smtClean="0">
                <a:latin typeface="Calibri" charset="0"/>
                <a:ea typeface="Calibri" charset="0"/>
                <a:cs typeface="Calibri" charset="0"/>
              </a:rPr>
              <a:t>MN    Webinar  </a:t>
            </a:r>
            <a:r>
              <a:rPr lang="en-US" sz="1200" dirty="0">
                <a:latin typeface="Calibri" charset="0"/>
                <a:ea typeface="Calibri" charset="0"/>
                <a:cs typeface="Calibri" charset="0"/>
              </a:rPr>
              <a:t>March 4, 2015</a:t>
            </a:r>
          </a:p>
          <a:p>
            <a:endParaRPr lang="en-US" sz="1200" dirty="0"/>
          </a:p>
        </p:txBody>
      </p:sp>
    </p:spTree>
    <p:extLst>
      <p:ext uri="{BB962C8B-B14F-4D97-AF65-F5344CB8AC3E}">
        <p14:creationId xmlns:p14="http://schemas.microsoft.com/office/powerpoint/2010/main" val="343683223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8792" y="343647"/>
            <a:ext cx="8715796" cy="1499611"/>
          </a:xfrm>
        </p:spPr>
        <p:txBody>
          <a:bodyPr>
            <a:normAutofit/>
          </a:bodyPr>
          <a:lstStyle/>
          <a:p>
            <a:r>
              <a:rPr lang="en-US" dirty="0" smtClean="0">
                <a:latin typeface="Calibri"/>
                <a:cs typeface="Calibri"/>
              </a:rPr>
              <a:t>	        KEY CONCEPTS</a:t>
            </a:r>
            <a:br>
              <a:rPr lang="en-US" dirty="0" smtClean="0">
                <a:latin typeface="Calibri"/>
                <a:cs typeface="Calibri"/>
              </a:rPr>
            </a:br>
            <a:r>
              <a:rPr lang="en-US" dirty="0" smtClean="0">
                <a:latin typeface="Calibri"/>
                <a:cs typeface="Calibri"/>
              </a:rPr>
              <a:t>         </a:t>
            </a:r>
            <a:r>
              <a:rPr lang="en-US" sz="2200" dirty="0" smtClean="0">
                <a:latin typeface="Calibri"/>
                <a:cs typeface="Calibri"/>
              </a:rPr>
              <a:t>(Glenn, </a:t>
            </a:r>
            <a:r>
              <a:rPr lang="en-US" sz="2200" dirty="0" err="1" smtClean="0">
                <a:latin typeface="Calibri"/>
                <a:cs typeface="Calibri"/>
              </a:rPr>
              <a:t>Wesely</a:t>
            </a:r>
            <a:r>
              <a:rPr lang="en-US" sz="2200" dirty="0" smtClean="0">
                <a:latin typeface="Calibri"/>
                <a:cs typeface="Calibri"/>
              </a:rPr>
              <a:t>, &amp; </a:t>
            </a:r>
            <a:r>
              <a:rPr lang="en-US" sz="2200" dirty="0" err="1" smtClean="0">
                <a:latin typeface="Calibri"/>
                <a:cs typeface="Calibri"/>
              </a:rPr>
              <a:t>Wassell</a:t>
            </a:r>
            <a:r>
              <a:rPr lang="en-US" sz="2200" dirty="0" smtClean="0">
                <a:latin typeface="Calibri"/>
                <a:cs typeface="Calibri"/>
              </a:rPr>
              <a:t> citing Wade)</a:t>
            </a:r>
            <a:endParaRPr lang="en-US" sz="2200" dirty="0">
              <a:latin typeface="Calibri"/>
              <a:cs typeface="Calibri"/>
            </a:endParaRPr>
          </a:p>
        </p:txBody>
      </p:sp>
      <p:pic>
        <p:nvPicPr>
          <p:cNvPr id="12" name="Picture 11" descr="elon log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882" y="5926232"/>
            <a:ext cx="3018118" cy="931768"/>
          </a:xfrm>
          <a:prstGeom prst="rect">
            <a:avLst/>
          </a:prstGeom>
        </p:spPr>
      </p:pic>
      <p:pic>
        <p:nvPicPr>
          <p:cNvPr id="13" name="Picture 12" descr="languages-bann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07376"/>
            <a:ext cx="6320118" cy="604047"/>
          </a:xfrm>
          <a:prstGeom prst="rect">
            <a:avLst/>
          </a:prstGeom>
        </p:spPr>
      </p:pic>
      <p:sp>
        <p:nvSpPr>
          <p:cNvPr id="2" name="Content Placeholder 1"/>
          <p:cNvSpPr>
            <a:spLocks noGrp="1"/>
          </p:cNvSpPr>
          <p:nvPr>
            <p:ph idx="1"/>
          </p:nvPr>
        </p:nvSpPr>
        <p:spPr>
          <a:xfrm>
            <a:off x="650515" y="2091089"/>
            <a:ext cx="7961070" cy="3717493"/>
          </a:xfrm>
        </p:spPr>
        <p:txBody>
          <a:bodyPr>
            <a:normAutofit fontScale="92500" lnSpcReduction="20000"/>
          </a:bodyPr>
          <a:lstStyle/>
          <a:p>
            <a:pPr marL="0" indent="0">
              <a:buNone/>
            </a:pPr>
            <a:r>
              <a:rPr lang="en-US" sz="2400" dirty="0">
                <a:latin typeface="Calibri"/>
                <a:cs typeface="Calibri"/>
              </a:rPr>
              <a:t>“If we are to teach for and about social justice, understanding what it looks, sounds, and feels like is critical” (Wade, 2007, p. 4). </a:t>
            </a:r>
            <a:endParaRPr lang="en-US" sz="2400" dirty="0" smtClean="0">
              <a:latin typeface="Calibri"/>
              <a:cs typeface="Calibri"/>
            </a:endParaRPr>
          </a:p>
          <a:p>
            <a:pPr marL="0" indent="0">
              <a:buNone/>
            </a:pPr>
            <a:endParaRPr lang="en-US" sz="2400" dirty="0">
              <a:latin typeface="Calibri"/>
              <a:cs typeface="Calibri"/>
            </a:endParaRPr>
          </a:p>
          <a:p>
            <a:pPr lvl="5"/>
            <a:r>
              <a:rPr lang="en-US" sz="2800" dirty="0" smtClean="0">
                <a:latin typeface="Calibri"/>
                <a:cs typeface="Calibri"/>
              </a:rPr>
              <a:t>Equality</a:t>
            </a:r>
          </a:p>
          <a:p>
            <a:pPr lvl="5"/>
            <a:r>
              <a:rPr lang="en-US" sz="2800" dirty="0" smtClean="0">
                <a:latin typeface="Calibri"/>
                <a:cs typeface="Calibri"/>
              </a:rPr>
              <a:t>Equity </a:t>
            </a:r>
            <a:endParaRPr lang="en-US" sz="2800" dirty="0">
              <a:latin typeface="Calibri"/>
              <a:cs typeface="Calibri"/>
            </a:endParaRPr>
          </a:p>
          <a:p>
            <a:pPr lvl="5"/>
            <a:r>
              <a:rPr lang="en-US" sz="2800" dirty="0">
                <a:latin typeface="Calibri"/>
                <a:cs typeface="Calibri"/>
              </a:rPr>
              <a:t>Privilege </a:t>
            </a:r>
          </a:p>
          <a:p>
            <a:pPr lvl="5"/>
            <a:r>
              <a:rPr lang="en-US" sz="2800" dirty="0">
                <a:latin typeface="Calibri"/>
                <a:cs typeface="Calibri"/>
              </a:rPr>
              <a:t>Marginalization </a:t>
            </a:r>
            <a:endParaRPr lang="en-US" sz="2800" dirty="0" smtClean="0">
              <a:latin typeface="Calibri"/>
              <a:cs typeface="Calibri"/>
            </a:endParaRPr>
          </a:p>
          <a:p>
            <a:pPr lvl="5"/>
            <a:r>
              <a:rPr lang="en-US" sz="2800" dirty="0" smtClean="0">
                <a:latin typeface="Calibri"/>
                <a:cs typeface="Calibri"/>
              </a:rPr>
              <a:t>Oppression </a:t>
            </a:r>
          </a:p>
          <a:p>
            <a:pPr lvl="5"/>
            <a:r>
              <a:rPr lang="en-US" sz="2800" dirty="0" smtClean="0">
                <a:latin typeface="Calibri"/>
                <a:cs typeface="Calibri"/>
              </a:rPr>
              <a:t>Dehumanization </a:t>
            </a:r>
            <a:endParaRPr lang="en-US" sz="2800" dirty="0">
              <a:latin typeface="Calibri"/>
              <a:cs typeface="Calibri"/>
            </a:endParaRPr>
          </a:p>
          <a:p>
            <a:pPr marL="0" indent="0">
              <a:buNone/>
            </a:pPr>
            <a:endParaRPr lang="en-US" sz="2400" dirty="0"/>
          </a:p>
          <a:p>
            <a:pPr marL="0" indent="0">
              <a:buNone/>
            </a:pPr>
            <a:endParaRPr lang="en-US" dirty="0"/>
          </a:p>
          <a:p>
            <a:endParaRPr lang="en-US" dirty="0"/>
          </a:p>
          <a:p>
            <a:endParaRPr lang="en-US" dirty="0"/>
          </a:p>
        </p:txBody>
      </p:sp>
      <p:sp>
        <p:nvSpPr>
          <p:cNvPr id="3" name="TextBox 2"/>
          <p:cNvSpPr txBox="1"/>
          <p:nvPr/>
        </p:nvSpPr>
        <p:spPr>
          <a:xfrm>
            <a:off x="278792" y="5808582"/>
            <a:ext cx="5679554" cy="646331"/>
          </a:xfrm>
          <a:prstGeom prst="rect">
            <a:avLst/>
          </a:prstGeom>
          <a:noFill/>
        </p:spPr>
        <p:txBody>
          <a:bodyPr wrap="square" rtlCol="0">
            <a:spAutoFit/>
          </a:bodyPr>
          <a:lstStyle/>
          <a:p>
            <a:r>
              <a:rPr lang="en-US" sz="1200" dirty="0">
                <a:latin typeface="Calibri" charset="0"/>
                <a:ea typeface="Calibri" charset="0"/>
                <a:cs typeface="Calibri" charset="0"/>
              </a:rPr>
              <a:t>* Slide from “Teaching World Language Topics through the Lens of Social Justice”</a:t>
            </a:r>
          </a:p>
          <a:p>
            <a:r>
              <a:rPr lang="en-US" sz="1200" dirty="0">
                <a:latin typeface="Calibri" charset="0"/>
                <a:ea typeface="Calibri" charset="0"/>
                <a:cs typeface="Calibri" charset="0"/>
              </a:rPr>
              <a:t>Cassandra Glynn, Ph.D.    Concordia College, Moorhead, MN    Webinar  March 4, 2015</a:t>
            </a:r>
          </a:p>
          <a:p>
            <a:endParaRPr lang="en-US" sz="1200" dirty="0"/>
          </a:p>
        </p:txBody>
      </p:sp>
    </p:spTree>
    <p:extLst>
      <p:ext uri="{BB962C8B-B14F-4D97-AF65-F5344CB8AC3E}">
        <p14:creationId xmlns:p14="http://schemas.microsoft.com/office/powerpoint/2010/main" val="2894278506"/>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8792" y="343647"/>
            <a:ext cx="8715796" cy="1499611"/>
          </a:xfrm>
        </p:spPr>
        <p:txBody>
          <a:bodyPr>
            <a:normAutofit/>
          </a:bodyPr>
          <a:lstStyle/>
          <a:p>
            <a:r>
              <a:rPr lang="en-US" dirty="0">
                <a:latin typeface="Calibri"/>
                <a:cs typeface="Calibri"/>
              </a:rPr>
              <a:t> </a:t>
            </a:r>
            <a:r>
              <a:rPr lang="en-US" dirty="0" smtClean="0">
                <a:latin typeface="Calibri" charset="0"/>
                <a:ea typeface="Calibri" charset="0"/>
                <a:cs typeface="Calibri" charset="0"/>
              </a:rPr>
              <a:t>Categories </a:t>
            </a:r>
            <a:r>
              <a:rPr lang="en-US" dirty="0">
                <a:latin typeface="Calibri" charset="0"/>
                <a:ea typeface="Calibri" charset="0"/>
                <a:cs typeface="Calibri" charset="0"/>
              </a:rPr>
              <a:t>of Social Justice Issues</a:t>
            </a:r>
            <a:br>
              <a:rPr lang="en-US" dirty="0">
                <a:latin typeface="Calibri" charset="0"/>
                <a:ea typeface="Calibri" charset="0"/>
                <a:cs typeface="Calibri" charset="0"/>
              </a:rPr>
            </a:br>
            <a:r>
              <a:rPr lang="en-US" dirty="0" smtClean="0">
                <a:latin typeface="Calibri" charset="0"/>
                <a:ea typeface="Calibri" charset="0"/>
                <a:cs typeface="Calibri" charset="0"/>
              </a:rPr>
              <a:t>                </a:t>
            </a:r>
            <a:r>
              <a:rPr lang="en-US" sz="2200" dirty="0" smtClean="0">
                <a:latin typeface="Calibri" charset="0"/>
                <a:ea typeface="Calibri" charset="0"/>
                <a:cs typeface="Calibri" charset="0"/>
              </a:rPr>
              <a:t>(Glenn, </a:t>
            </a:r>
            <a:r>
              <a:rPr lang="en-US" sz="2200" dirty="0" err="1" smtClean="0">
                <a:latin typeface="Calibri" charset="0"/>
                <a:ea typeface="Calibri" charset="0"/>
                <a:cs typeface="Calibri" charset="0"/>
              </a:rPr>
              <a:t>Wesely</a:t>
            </a:r>
            <a:r>
              <a:rPr lang="en-US" sz="2200" dirty="0" smtClean="0">
                <a:latin typeface="Calibri" charset="0"/>
                <a:ea typeface="Calibri" charset="0"/>
                <a:cs typeface="Calibri" charset="0"/>
              </a:rPr>
              <a:t>, &amp; </a:t>
            </a:r>
            <a:r>
              <a:rPr lang="en-US" sz="2200" dirty="0" err="1" smtClean="0">
                <a:latin typeface="Calibri" charset="0"/>
                <a:ea typeface="Calibri" charset="0"/>
                <a:cs typeface="Calibri" charset="0"/>
              </a:rPr>
              <a:t>Wassell</a:t>
            </a:r>
            <a:r>
              <a:rPr lang="en-US" sz="2200" dirty="0" smtClean="0">
                <a:latin typeface="Calibri" charset="0"/>
                <a:ea typeface="Calibri" charset="0"/>
                <a:cs typeface="Calibri" charset="0"/>
              </a:rPr>
              <a:t>)</a:t>
            </a:r>
            <a:endParaRPr lang="en-US" sz="2200" dirty="0">
              <a:latin typeface="Calibri" charset="0"/>
              <a:ea typeface="Calibri" charset="0"/>
              <a:cs typeface="Calibri" charset="0"/>
            </a:endParaRPr>
          </a:p>
        </p:txBody>
      </p:sp>
      <p:pic>
        <p:nvPicPr>
          <p:cNvPr id="12" name="Picture 11" descr="elon log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882" y="5926232"/>
            <a:ext cx="3018118" cy="931768"/>
          </a:xfrm>
          <a:prstGeom prst="rect">
            <a:avLst/>
          </a:prstGeom>
        </p:spPr>
      </p:pic>
      <p:pic>
        <p:nvPicPr>
          <p:cNvPr id="13" name="Picture 12" descr="languages-bann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07376"/>
            <a:ext cx="6320118" cy="604047"/>
          </a:xfrm>
          <a:prstGeom prst="rect">
            <a:avLst/>
          </a:prstGeom>
        </p:spPr>
      </p:pic>
      <p:sp>
        <p:nvSpPr>
          <p:cNvPr id="2" name="Content Placeholder 1"/>
          <p:cNvSpPr>
            <a:spLocks noGrp="1"/>
          </p:cNvSpPr>
          <p:nvPr>
            <p:ph idx="1"/>
          </p:nvPr>
        </p:nvSpPr>
        <p:spPr>
          <a:xfrm>
            <a:off x="650515" y="2091089"/>
            <a:ext cx="7961070" cy="3717493"/>
          </a:xfrm>
        </p:spPr>
        <p:txBody>
          <a:bodyPr>
            <a:normAutofit/>
          </a:bodyPr>
          <a:lstStyle/>
          <a:p>
            <a:r>
              <a:rPr lang="en-US" sz="2400" dirty="0" smtClean="0">
                <a:latin typeface="Calibri" charset="0"/>
                <a:ea typeface="Calibri" charset="0"/>
                <a:cs typeface="Calibri" charset="0"/>
              </a:rPr>
              <a:t>1</a:t>
            </a:r>
            <a:r>
              <a:rPr lang="en-US" sz="2400" dirty="0">
                <a:latin typeface="Calibri" charset="0"/>
                <a:ea typeface="Calibri" charset="0"/>
                <a:cs typeface="Calibri" charset="0"/>
              </a:rPr>
              <a:t>. Products: Social justice issues that focus </a:t>
            </a:r>
            <a:r>
              <a:rPr lang="en-US" sz="2400" dirty="0" smtClean="0">
                <a:latin typeface="Calibri" charset="0"/>
                <a:ea typeface="Calibri" charset="0"/>
                <a:cs typeface="Calibri" charset="0"/>
              </a:rPr>
              <a:t>on access </a:t>
            </a:r>
            <a:r>
              <a:rPr lang="en-US" sz="2400" dirty="0">
                <a:latin typeface="Calibri" charset="0"/>
                <a:ea typeface="Calibri" charset="0"/>
                <a:cs typeface="Calibri" charset="0"/>
              </a:rPr>
              <a:t>to and relationships with tangible </a:t>
            </a:r>
            <a:r>
              <a:rPr lang="en-US" sz="2400" dirty="0" smtClean="0">
                <a:latin typeface="Calibri" charset="0"/>
                <a:ea typeface="Calibri" charset="0"/>
                <a:cs typeface="Calibri" charset="0"/>
              </a:rPr>
              <a:t>and intangible </a:t>
            </a:r>
            <a:r>
              <a:rPr lang="en-US" sz="2400" dirty="0">
                <a:latin typeface="Calibri" charset="0"/>
                <a:ea typeface="Calibri" charset="0"/>
                <a:cs typeface="Calibri" charset="0"/>
              </a:rPr>
              <a:t>resources.</a:t>
            </a:r>
          </a:p>
          <a:p>
            <a:r>
              <a:rPr lang="en-US" sz="2400" dirty="0">
                <a:latin typeface="Calibri" charset="0"/>
                <a:ea typeface="Calibri" charset="0"/>
                <a:cs typeface="Calibri" charset="0"/>
              </a:rPr>
              <a:t>2. Practices: Social justice issues that </a:t>
            </a:r>
            <a:r>
              <a:rPr lang="en-US" sz="2400" dirty="0" smtClean="0">
                <a:latin typeface="Calibri" charset="0"/>
                <a:ea typeface="Calibri" charset="0"/>
                <a:cs typeface="Calibri" charset="0"/>
              </a:rPr>
              <a:t>arise from </a:t>
            </a:r>
            <a:r>
              <a:rPr lang="en-US" sz="2400" dirty="0">
                <a:latin typeface="Calibri" charset="0"/>
                <a:ea typeface="Calibri" charset="0"/>
                <a:cs typeface="Calibri" charset="0"/>
              </a:rPr>
              <a:t>how people interact.</a:t>
            </a:r>
          </a:p>
          <a:p>
            <a:r>
              <a:rPr lang="en-US" sz="2400" dirty="0">
                <a:latin typeface="Calibri" charset="0"/>
                <a:ea typeface="Calibri" charset="0"/>
                <a:cs typeface="Calibri" charset="0"/>
              </a:rPr>
              <a:t>3. Perspectives: Social justice issues </a:t>
            </a:r>
            <a:r>
              <a:rPr lang="en-US" sz="2400" dirty="0" smtClean="0">
                <a:latin typeface="Calibri" charset="0"/>
                <a:ea typeface="Calibri" charset="0"/>
                <a:cs typeface="Calibri" charset="0"/>
              </a:rPr>
              <a:t>stemming from </a:t>
            </a:r>
            <a:r>
              <a:rPr lang="en-US" sz="2400" dirty="0">
                <a:latin typeface="Calibri" charset="0"/>
                <a:ea typeface="Calibri" charset="0"/>
                <a:cs typeface="Calibri" charset="0"/>
              </a:rPr>
              <a:t>attitudes and values.</a:t>
            </a:r>
          </a:p>
          <a:p>
            <a:pPr marL="0" indent="0">
              <a:buNone/>
            </a:pPr>
            <a:endParaRPr lang="en-US" dirty="0"/>
          </a:p>
          <a:p>
            <a:endParaRPr lang="en-US" dirty="0"/>
          </a:p>
          <a:p>
            <a:endParaRPr lang="en-US" dirty="0"/>
          </a:p>
        </p:txBody>
      </p:sp>
      <p:sp>
        <p:nvSpPr>
          <p:cNvPr id="3" name="TextBox 2"/>
          <p:cNvSpPr txBox="1"/>
          <p:nvPr/>
        </p:nvSpPr>
        <p:spPr>
          <a:xfrm>
            <a:off x="278792" y="5808582"/>
            <a:ext cx="5679554" cy="646331"/>
          </a:xfrm>
          <a:prstGeom prst="rect">
            <a:avLst/>
          </a:prstGeom>
          <a:noFill/>
        </p:spPr>
        <p:txBody>
          <a:bodyPr wrap="square" rtlCol="0">
            <a:spAutoFit/>
          </a:bodyPr>
          <a:lstStyle/>
          <a:p>
            <a:r>
              <a:rPr lang="en-US" sz="1200" dirty="0">
                <a:latin typeface="Calibri" charset="0"/>
                <a:ea typeface="Calibri" charset="0"/>
                <a:cs typeface="Calibri" charset="0"/>
              </a:rPr>
              <a:t>* Slide from “Teaching World Language Topics through the Lens of Social Justice”</a:t>
            </a:r>
          </a:p>
          <a:p>
            <a:r>
              <a:rPr lang="en-US" sz="1200" dirty="0">
                <a:latin typeface="Calibri" charset="0"/>
                <a:ea typeface="Calibri" charset="0"/>
                <a:cs typeface="Calibri" charset="0"/>
              </a:rPr>
              <a:t>Cassandra Glynn, Ph.D.    Concordia College, Moorhead, MN    Webinar  March 4, 2015</a:t>
            </a:r>
          </a:p>
          <a:p>
            <a:endParaRPr lang="en-US" sz="1200" dirty="0"/>
          </a:p>
        </p:txBody>
      </p:sp>
    </p:spTree>
    <p:extLst>
      <p:ext uri="{BB962C8B-B14F-4D97-AF65-F5344CB8AC3E}">
        <p14:creationId xmlns:p14="http://schemas.microsoft.com/office/powerpoint/2010/main" val="2343044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8792" y="343647"/>
            <a:ext cx="8715796" cy="1499611"/>
          </a:xfrm>
        </p:spPr>
        <p:txBody>
          <a:bodyPr>
            <a:normAutofit/>
          </a:bodyPr>
          <a:lstStyle/>
          <a:p>
            <a:r>
              <a:rPr lang="en-US" dirty="0">
                <a:latin typeface="Calibri"/>
                <a:cs typeface="Calibri"/>
              </a:rPr>
              <a:t> </a:t>
            </a:r>
            <a:r>
              <a:rPr lang="en-US" dirty="0" smtClean="0">
                <a:latin typeface="Calibri" charset="0"/>
                <a:ea typeface="Calibri" charset="0"/>
                <a:cs typeface="Calibri" charset="0"/>
              </a:rPr>
              <a:t>Categories </a:t>
            </a:r>
            <a:r>
              <a:rPr lang="en-US" dirty="0">
                <a:latin typeface="Calibri" charset="0"/>
                <a:ea typeface="Calibri" charset="0"/>
                <a:cs typeface="Calibri" charset="0"/>
              </a:rPr>
              <a:t>of Social Justice </a:t>
            </a:r>
            <a:r>
              <a:rPr lang="en-US" dirty="0" smtClean="0">
                <a:latin typeface="Calibri" charset="0"/>
                <a:ea typeface="Calibri" charset="0"/>
                <a:cs typeface="Calibri" charset="0"/>
              </a:rPr>
              <a:t>Activities</a:t>
            </a:r>
            <a:r>
              <a:rPr lang="en-US" dirty="0">
                <a:latin typeface="Calibri" charset="0"/>
                <a:ea typeface="Calibri" charset="0"/>
                <a:cs typeface="Calibri" charset="0"/>
              </a:rPr>
              <a:t/>
            </a:r>
            <a:br>
              <a:rPr lang="en-US" dirty="0">
                <a:latin typeface="Calibri" charset="0"/>
                <a:ea typeface="Calibri" charset="0"/>
                <a:cs typeface="Calibri" charset="0"/>
              </a:rPr>
            </a:br>
            <a:r>
              <a:rPr lang="en-US" dirty="0" smtClean="0">
                <a:latin typeface="Calibri" charset="0"/>
                <a:ea typeface="Calibri" charset="0"/>
                <a:cs typeface="Calibri" charset="0"/>
              </a:rPr>
              <a:t>                </a:t>
            </a:r>
            <a:r>
              <a:rPr lang="en-US" sz="2200" dirty="0" smtClean="0">
                <a:latin typeface="Calibri" charset="0"/>
                <a:ea typeface="Calibri" charset="0"/>
                <a:cs typeface="Calibri" charset="0"/>
              </a:rPr>
              <a:t>(Glenn, </a:t>
            </a:r>
            <a:r>
              <a:rPr lang="en-US" sz="2200" dirty="0" err="1" smtClean="0">
                <a:latin typeface="Calibri" charset="0"/>
                <a:ea typeface="Calibri" charset="0"/>
                <a:cs typeface="Calibri" charset="0"/>
              </a:rPr>
              <a:t>Wesely</a:t>
            </a:r>
            <a:r>
              <a:rPr lang="en-US" sz="2200" dirty="0" smtClean="0">
                <a:latin typeface="Calibri" charset="0"/>
                <a:ea typeface="Calibri" charset="0"/>
                <a:cs typeface="Calibri" charset="0"/>
              </a:rPr>
              <a:t>, &amp; </a:t>
            </a:r>
            <a:r>
              <a:rPr lang="en-US" sz="2200" dirty="0" err="1" smtClean="0">
                <a:latin typeface="Calibri" charset="0"/>
                <a:ea typeface="Calibri" charset="0"/>
                <a:cs typeface="Calibri" charset="0"/>
              </a:rPr>
              <a:t>Wassell</a:t>
            </a:r>
            <a:r>
              <a:rPr lang="en-US" sz="2200" dirty="0" smtClean="0">
                <a:latin typeface="Calibri" charset="0"/>
                <a:ea typeface="Calibri" charset="0"/>
                <a:cs typeface="Calibri" charset="0"/>
              </a:rPr>
              <a:t>)</a:t>
            </a:r>
            <a:endParaRPr lang="en-US" sz="2200" dirty="0">
              <a:latin typeface="Calibri" charset="0"/>
              <a:ea typeface="Calibri" charset="0"/>
              <a:cs typeface="Calibri" charset="0"/>
            </a:endParaRPr>
          </a:p>
        </p:txBody>
      </p:sp>
      <p:pic>
        <p:nvPicPr>
          <p:cNvPr id="12" name="Picture 11" descr="elon log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882" y="5926232"/>
            <a:ext cx="3018118" cy="931768"/>
          </a:xfrm>
          <a:prstGeom prst="rect">
            <a:avLst/>
          </a:prstGeom>
        </p:spPr>
      </p:pic>
      <p:pic>
        <p:nvPicPr>
          <p:cNvPr id="13" name="Picture 12" descr="languages-bann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07376"/>
            <a:ext cx="6320118" cy="604047"/>
          </a:xfrm>
          <a:prstGeom prst="rect">
            <a:avLst/>
          </a:prstGeom>
        </p:spPr>
      </p:pic>
      <p:sp>
        <p:nvSpPr>
          <p:cNvPr id="2" name="Content Placeholder 1"/>
          <p:cNvSpPr>
            <a:spLocks noGrp="1"/>
          </p:cNvSpPr>
          <p:nvPr>
            <p:ph idx="1"/>
          </p:nvPr>
        </p:nvSpPr>
        <p:spPr>
          <a:xfrm>
            <a:off x="278792" y="2091089"/>
            <a:ext cx="8332793" cy="3717493"/>
          </a:xfrm>
        </p:spPr>
        <p:txBody>
          <a:bodyPr>
            <a:normAutofit fontScale="32500" lnSpcReduction="20000"/>
          </a:bodyPr>
          <a:lstStyle/>
          <a:p>
            <a:r>
              <a:rPr lang="en-US" sz="4900" b="1" u="sng" dirty="0" smtClean="0">
                <a:latin typeface="Calibri" charset="0"/>
                <a:ea typeface="Calibri" charset="0"/>
                <a:cs typeface="Calibri" charset="0"/>
              </a:rPr>
              <a:t>1</a:t>
            </a:r>
            <a:r>
              <a:rPr lang="en-US" sz="4900" b="1" u="sng" dirty="0">
                <a:latin typeface="Calibri" charset="0"/>
                <a:ea typeface="Calibri" charset="0"/>
                <a:cs typeface="Calibri" charset="0"/>
              </a:rPr>
              <a:t>. Problem-posing activities</a:t>
            </a:r>
            <a:r>
              <a:rPr lang="en-US" sz="4900" dirty="0">
                <a:latin typeface="Calibri" charset="0"/>
                <a:ea typeface="Calibri" charset="0"/>
                <a:cs typeface="Calibri" charset="0"/>
              </a:rPr>
              <a:t>: Focus on discussion, </a:t>
            </a:r>
            <a:r>
              <a:rPr lang="en-US" sz="4900" dirty="0" smtClean="0">
                <a:latin typeface="Calibri" charset="0"/>
                <a:ea typeface="Calibri" charset="0"/>
                <a:cs typeface="Calibri" charset="0"/>
              </a:rPr>
              <a:t>critical inquiry</a:t>
            </a:r>
            <a:r>
              <a:rPr lang="en-US" sz="4900" dirty="0">
                <a:latin typeface="Calibri" charset="0"/>
                <a:ea typeface="Calibri" charset="0"/>
                <a:cs typeface="Calibri" charset="0"/>
              </a:rPr>
              <a:t>, and interactive participation (Reagan &amp; </a:t>
            </a:r>
            <a:r>
              <a:rPr lang="en-US" sz="4900" dirty="0" smtClean="0">
                <a:latin typeface="Calibri" charset="0"/>
                <a:ea typeface="Calibri" charset="0"/>
                <a:cs typeface="Calibri" charset="0"/>
              </a:rPr>
              <a:t>Osborn, </a:t>
            </a:r>
            <a:r>
              <a:rPr lang="is-IS" sz="4900" dirty="0" smtClean="0">
                <a:latin typeface="Calibri" charset="0"/>
                <a:ea typeface="Calibri" charset="0"/>
                <a:cs typeface="Calibri" charset="0"/>
              </a:rPr>
              <a:t>2002</a:t>
            </a:r>
            <a:r>
              <a:rPr lang="is-IS" sz="4900" dirty="0">
                <a:latin typeface="Calibri" charset="0"/>
                <a:ea typeface="Calibri" charset="0"/>
                <a:cs typeface="Calibri" charset="0"/>
              </a:rPr>
              <a:t>).</a:t>
            </a:r>
          </a:p>
          <a:p>
            <a:r>
              <a:rPr lang="en-US" sz="4900" b="1" u="sng" dirty="0">
                <a:latin typeface="Calibri" charset="0"/>
                <a:ea typeface="Calibri" charset="0"/>
                <a:cs typeface="Calibri" charset="0"/>
              </a:rPr>
              <a:t>2. Text analysis activities</a:t>
            </a:r>
            <a:r>
              <a:rPr lang="en-US" sz="4900" dirty="0">
                <a:latin typeface="Calibri" charset="0"/>
                <a:ea typeface="Calibri" charset="0"/>
                <a:cs typeface="Calibri" charset="0"/>
              </a:rPr>
              <a:t>: Activities with not just the </a:t>
            </a:r>
            <a:r>
              <a:rPr lang="en-US" sz="4900" dirty="0" smtClean="0">
                <a:latin typeface="Calibri" charset="0"/>
                <a:ea typeface="Calibri" charset="0"/>
                <a:cs typeface="Calibri" charset="0"/>
              </a:rPr>
              <a:t>written word</a:t>
            </a:r>
            <a:r>
              <a:rPr lang="en-US" sz="4900" dirty="0">
                <a:latin typeface="Calibri" charset="0"/>
                <a:ea typeface="Calibri" charset="0"/>
                <a:cs typeface="Calibri" charset="0"/>
              </a:rPr>
              <a:t>, but also the spoken word, audio and </a:t>
            </a:r>
            <a:r>
              <a:rPr lang="en-US" sz="4900" dirty="0" smtClean="0">
                <a:latin typeface="Calibri" charset="0"/>
                <a:ea typeface="Calibri" charset="0"/>
                <a:cs typeface="Calibri" charset="0"/>
              </a:rPr>
              <a:t>videotape, media </a:t>
            </a:r>
            <a:r>
              <a:rPr lang="en-US" sz="4900" dirty="0">
                <a:latin typeface="Calibri" charset="0"/>
                <a:ea typeface="Calibri" charset="0"/>
                <a:cs typeface="Calibri" charset="0"/>
              </a:rPr>
              <a:t>elements, images, etc. (</a:t>
            </a:r>
            <a:r>
              <a:rPr lang="en-US" sz="4900" dirty="0" err="1">
                <a:latin typeface="Calibri" charset="0"/>
                <a:ea typeface="Calibri" charset="0"/>
                <a:cs typeface="Calibri" charset="0"/>
              </a:rPr>
              <a:t>Kramsch</a:t>
            </a:r>
            <a:r>
              <a:rPr lang="en-US" sz="4900" dirty="0">
                <a:latin typeface="Calibri" charset="0"/>
                <a:ea typeface="Calibri" charset="0"/>
                <a:cs typeface="Calibri" charset="0"/>
              </a:rPr>
              <a:t>, 1993).</a:t>
            </a:r>
          </a:p>
          <a:p>
            <a:r>
              <a:rPr lang="en-US" sz="4900" b="1" u="sng" dirty="0">
                <a:latin typeface="Calibri" charset="0"/>
                <a:ea typeface="Calibri" charset="0"/>
                <a:cs typeface="Calibri" charset="0"/>
              </a:rPr>
              <a:t>3. Rights and policy investigations</a:t>
            </a:r>
            <a:r>
              <a:rPr lang="en-US" sz="4900" dirty="0">
                <a:latin typeface="Calibri" charset="0"/>
                <a:ea typeface="Calibri" charset="0"/>
                <a:cs typeface="Calibri" charset="0"/>
              </a:rPr>
              <a:t>: Explores how groups </a:t>
            </a:r>
            <a:r>
              <a:rPr lang="en-US" sz="4900" dirty="0" smtClean="0">
                <a:latin typeface="Calibri" charset="0"/>
                <a:ea typeface="Calibri" charset="0"/>
                <a:cs typeface="Calibri" charset="0"/>
              </a:rPr>
              <a:t>and individuals </a:t>
            </a:r>
            <a:r>
              <a:rPr lang="en-US" sz="4900" dirty="0">
                <a:latin typeface="Calibri" charset="0"/>
                <a:ea typeface="Calibri" charset="0"/>
                <a:cs typeface="Calibri" charset="0"/>
              </a:rPr>
              <a:t>might be affected by externally-imposed </a:t>
            </a:r>
            <a:r>
              <a:rPr lang="en-US" sz="4900" dirty="0" smtClean="0">
                <a:latin typeface="Calibri" charset="0"/>
                <a:ea typeface="Calibri" charset="0"/>
                <a:cs typeface="Calibri" charset="0"/>
              </a:rPr>
              <a:t>rules and </a:t>
            </a:r>
            <a:r>
              <a:rPr lang="en-US" sz="4900" dirty="0">
                <a:latin typeface="Calibri" charset="0"/>
                <a:ea typeface="Calibri" charset="0"/>
                <a:cs typeface="Calibri" charset="0"/>
              </a:rPr>
              <a:t>regulations, often in the form of policy and laws</a:t>
            </a:r>
            <a:r>
              <a:rPr lang="en-US" sz="4900" dirty="0" smtClean="0">
                <a:latin typeface="Calibri" charset="0"/>
                <a:ea typeface="Calibri" charset="0"/>
                <a:cs typeface="Calibri" charset="0"/>
              </a:rPr>
              <a:t>.</a:t>
            </a:r>
          </a:p>
          <a:p>
            <a:r>
              <a:rPr lang="en-US" sz="4900" b="1" u="sng" dirty="0">
                <a:latin typeface="Calibri" charset="0"/>
                <a:ea typeface="Calibri" charset="0"/>
                <a:cs typeface="Calibri" charset="0"/>
              </a:rPr>
              <a:t>4. Individual experience investigations</a:t>
            </a:r>
            <a:r>
              <a:rPr lang="en-US" sz="4900" dirty="0">
                <a:latin typeface="Calibri" charset="0"/>
                <a:ea typeface="Calibri" charset="0"/>
                <a:cs typeface="Calibri" charset="0"/>
              </a:rPr>
              <a:t>: The activities </a:t>
            </a:r>
            <a:r>
              <a:rPr lang="en-US" sz="4900" dirty="0" smtClean="0">
                <a:latin typeface="Calibri" charset="0"/>
                <a:ea typeface="Calibri" charset="0"/>
                <a:cs typeface="Calibri" charset="0"/>
              </a:rPr>
              <a:t>allow students </a:t>
            </a:r>
            <a:r>
              <a:rPr lang="en-US" sz="4900" dirty="0">
                <a:latin typeface="Calibri" charset="0"/>
                <a:ea typeface="Calibri" charset="0"/>
                <a:cs typeface="Calibri" charset="0"/>
              </a:rPr>
              <a:t>to see the individual perspective in new </a:t>
            </a:r>
            <a:r>
              <a:rPr lang="en-US" sz="4900" dirty="0" smtClean="0">
                <a:latin typeface="Calibri" charset="0"/>
                <a:ea typeface="Calibri" charset="0"/>
                <a:cs typeface="Calibri" charset="0"/>
              </a:rPr>
              <a:t>ways through </a:t>
            </a:r>
            <a:r>
              <a:rPr lang="en-US" sz="4900" dirty="0">
                <a:latin typeface="Calibri" charset="0"/>
                <a:ea typeface="Calibri" charset="0"/>
                <a:cs typeface="Calibri" charset="0"/>
              </a:rPr>
              <a:t>face-to-face interviews, simulations, social </a:t>
            </a:r>
            <a:r>
              <a:rPr lang="en-US" sz="4900" dirty="0" smtClean="0">
                <a:latin typeface="Calibri" charset="0"/>
                <a:ea typeface="Calibri" charset="0"/>
                <a:cs typeface="Calibri" charset="0"/>
              </a:rPr>
              <a:t>media, online </a:t>
            </a:r>
            <a:r>
              <a:rPr lang="en-US" sz="4900" dirty="0">
                <a:latin typeface="Calibri" charset="0"/>
                <a:ea typeface="Calibri" charset="0"/>
                <a:cs typeface="Calibri" charset="0"/>
              </a:rPr>
              <a:t>communities, etc.</a:t>
            </a:r>
          </a:p>
          <a:p>
            <a:r>
              <a:rPr lang="en-US" sz="4900" b="1" u="sng" dirty="0">
                <a:latin typeface="Calibri" charset="0"/>
                <a:ea typeface="Calibri" charset="0"/>
                <a:cs typeface="Calibri" charset="0"/>
              </a:rPr>
              <a:t>5. Reflective activities</a:t>
            </a:r>
            <a:r>
              <a:rPr lang="en-US" sz="4900" dirty="0">
                <a:latin typeface="Calibri" charset="0"/>
                <a:ea typeface="Calibri" charset="0"/>
                <a:cs typeface="Calibri" charset="0"/>
              </a:rPr>
              <a:t>: Journaling, multicultural </a:t>
            </a:r>
            <a:r>
              <a:rPr lang="en-US" sz="4900" dirty="0" smtClean="0">
                <a:latin typeface="Calibri" charset="0"/>
                <a:ea typeface="Calibri" charset="0"/>
                <a:cs typeface="Calibri" charset="0"/>
              </a:rPr>
              <a:t>awareness tasks</a:t>
            </a:r>
            <a:r>
              <a:rPr lang="en-US" sz="4900" dirty="0">
                <a:latin typeface="Calibri" charset="0"/>
                <a:ea typeface="Calibri" charset="0"/>
                <a:cs typeface="Calibri" charset="0"/>
              </a:rPr>
              <a:t>, comparisons to others, etc. Allow students to </a:t>
            </a:r>
            <a:r>
              <a:rPr lang="en-US" sz="4900" dirty="0" smtClean="0">
                <a:latin typeface="Calibri" charset="0"/>
                <a:ea typeface="Calibri" charset="0"/>
                <a:cs typeface="Calibri" charset="0"/>
              </a:rPr>
              <a:t>see how </a:t>
            </a:r>
            <a:r>
              <a:rPr lang="en-US" sz="4900" dirty="0">
                <a:latin typeface="Calibri" charset="0"/>
                <a:ea typeface="Calibri" charset="0"/>
                <a:cs typeface="Calibri" charset="0"/>
              </a:rPr>
              <a:t>social justice issues affect (or don’t affect) </a:t>
            </a:r>
            <a:r>
              <a:rPr lang="en-US" sz="4900" dirty="0" smtClean="0">
                <a:latin typeface="Calibri" charset="0"/>
                <a:ea typeface="Calibri" charset="0"/>
                <a:cs typeface="Calibri" charset="0"/>
              </a:rPr>
              <a:t>their daily </a:t>
            </a:r>
            <a:r>
              <a:rPr lang="en-US" sz="4900" dirty="0">
                <a:latin typeface="Calibri" charset="0"/>
                <a:ea typeface="Calibri" charset="0"/>
                <a:cs typeface="Calibri" charset="0"/>
              </a:rPr>
              <a:t>lives.</a:t>
            </a:r>
          </a:p>
          <a:p>
            <a:endParaRPr lang="en-US" dirty="0"/>
          </a:p>
          <a:p>
            <a:endParaRPr lang="en-US" dirty="0"/>
          </a:p>
        </p:txBody>
      </p:sp>
      <p:sp>
        <p:nvSpPr>
          <p:cNvPr id="3" name="TextBox 2"/>
          <p:cNvSpPr txBox="1"/>
          <p:nvPr/>
        </p:nvSpPr>
        <p:spPr>
          <a:xfrm>
            <a:off x="278792" y="5808582"/>
            <a:ext cx="5679554" cy="646331"/>
          </a:xfrm>
          <a:prstGeom prst="rect">
            <a:avLst/>
          </a:prstGeom>
          <a:noFill/>
        </p:spPr>
        <p:txBody>
          <a:bodyPr wrap="square" rtlCol="0">
            <a:spAutoFit/>
          </a:bodyPr>
          <a:lstStyle/>
          <a:p>
            <a:r>
              <a:rPr lang="en-US" sz="1200" dirty="0">
                <a:latin typeface="Calibri" charset="0"/>
                <a:ea typeface="Calibri" charset="0"/>
                <a:cs typeface="Calibri" charset="0"/>
              </a:rPr>
              <a:t>* Slide from “Teaching World Language Topics through the Lens of Social Justice”</a:t>
            </a:r>
          </a:p>
          <a:p>
            <a:r>
              <a:rPr lang="en-US" sz="1200" dirty="0">
                <a:latin typeface="Calibri" charset="0"/>
                <a:ea typeface="Calibri" charset="0"/>
                <a:cs typeface="Calibri" charset="0"/>
              </a:rPr>
              <a:t>Cassandra Glynn, Ph.D.    Concordia College, Moorhead, MN    Webinar  March 4, 2015</a:t>
            </a:r>
          </a:p>
          <a:p>
            <a:endParaRPr lang="en-US" sz="1200" dirty="0"/>
          </a:p>
        </p:txBody>
      </p:sp>
    </p:spTree>
    <p:extLst>
      <p:ext uri="{BB962C8B-B14F-4D97-AF65-F5344CB8AC3E}">
        <p14:creationId xmlns:p14="http://schemas.microsoft.com/office/powerpoint/2010/main" val="18514124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8834</TotalTime>
  <Words>2468</Words>
  <Application>Microsoft Macintosh PowerPoint</Application>
  <PresentationFormat>On-screen Show (4:3)</PresentationFormat>
  <Paragraphs>263</Paragraphs>
  <Slides>50</Slides>
  <Notes>25</Notes>
  <HiddenSlides>0</HiddenSlides>
  <MMClips>1</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Perception</vt:lpstr>
      <vt:lpstr>Teaching Elementary French  Through the Lens of Social Justice:   Initial Reactions to Piloted Activities </vt:lpstr>
      <vt:lpstr>     What is  social justice?</vt:lpstr>
      <vt:lpstr>Why Social Justice?</vt:lpstr>
      <vt:lpstr>Why Social Justice?</vt:lpstr>
      <vt:lpstr>PowerPoint Presentation</vt:lpstr>
      <vt:lpstr>      Four Components of      Social Justice Education              (Glenn, Wesely, &amp; Wassell citing Nieto)</vt:lpstr>
      <vt:lpstr>         KEY CONCEPTS          (Glenn, Wesely, &amp; Wassell citing Wade)</vt:lpstr>
      <vt:lpstr> Categories of Social Justice Issues                 (Glenn, Wesely, &amp; Wassell)</vt:lpstr>
      <vt:lpstr> Categories of Social Justice Activities                 (Glenn, Wesely, &amp; Wassell)</vt:lpstr>
      <vt:lpstr>        Examples of Social Justice Activities       used in 3 sections of FRE 121 (Elementary French I), Fall 2015         with the textbook Points de départ by Scullen, Pons, &amp; Valdman</vt:lpstr>
      <vt:lpstr>Dans la salle de classe, il y a…</vt:lpstr>
      <vt:lpstr>And then…</vt:lpstr>
      <vt:lpstr>Une salle de classe au Mali</vt:lpstr>
      <vt:lpstr>Où est le Mali</vt:lpstr>
      <vt:lpstr>Comment vous sentez-vous? </vt:lpstr>
      <vt:lpstr>L’organisme bénévole UNICEF</vt:lpstr>
      <vt:lpstr>Comment vous sentez-vous?</vt:lpstr>
      <vt:lpstr>       Examples of Social Justice Activities      used in 3 sections of FRE 121 (Elementary French I), Fall 2015        with the textbook Points de départ by Scullen, Pons, &amp; Valdman</vt:lpstr>
      <vt:lpstr>Stromae: Papaoutai</vt:lpstr>
      <vt:lpstr>        Examples of Social Justice Activities       used in 3 sections of FRE 121 (Elementary French I), Fall 2015        with the textbook Points de départ by Scullen, Pons, &amp; Valdman</vt:lpstr>
      <vt:lpstr>Les Misérables</vt:lpstr>
      <vt:lpstr>PowerPoint Presentation</vt:lpstr>
      <vt:lpstr>      Discussion of excerpt from the textbook                 with accompanying activities </vt:lpstr>
      <vt:lpstr>       Examples of Social Justice Activities      used in 3 sections of FRE 121 (Elementary French I), Fall 2015       with the textbook Points de départ by Scullen, Pons, &amp; Valdman</vt:lpstr>
      <vt:lpstr>        Examples of Social Justice Activities       used in 3 sections of FRE 121 (Elementary French I), Fall 2015         with the textbook Points de départ by Scullen, Pons, &amp; Valdman</vt:lpstr>
      <vt:lpstr>le mercredi 14 et le vendredi 16 octobre, nous allons…</vt:lpstr>
      <vt:lpstr>PowerPoint Presentation</vt:lpstr>
      <vt:lpstr>PowerPoint Presentation</vt:lpstr>
      <vt:lpstr>       Examples of Social Justice Activities      used in 3 sections of FRE 121 (Elementary French I), Fall 2015      with the textbook Points de départ by Scullen, Pons, &amp; Valdman</vt:lpstr>
      <vt:lpstr>PowerPoint Presentation</vt:lpstr>
      <vt:lpstr>PowerPoint Presentation</vt:lpstr>
      <vt:lpstr>PowerPoint Presentation</vt:lpstr>
      <vt:lpstr>PowerPoint Presentation</vt:lpstr>
      <vt:lpstr>Posters in French  using the  passé composé</vt:lpstr>
      <vt:lpstr>Composition in the past tense</vt:lpstr>
      <vt:lpstr>       Examples of Social Justice Activities      used in 3 sections of FRE 121 (Elementary French I), Fall 2015      with the textbook Points de départ by Scullen, Pons, &amp; Valdman</vt:lpstr>
      <vt:lpstr>       Examples of Social Justice Activities      used in 3 sections of FRE 121 (Elementary French I), Fall 2015      with the textbook Points de départ by Scullen, Pons, &amp; Valdman</vt:lpstr>
      <vt:lpstr>petite activité de compréhension </vt:lpstr>
      <vt:lpstr>PowerPoint Presentation</vt:lpstr>
      <vt:lpstr>PowerPoint Presentation</vt:lpstr>
      <vt:lpstr>PowerPoint Presentation</vt:lpstr>
      <vt:lpstr>PowerPoint Presentation</vt:lpstr>
      <vt:lpstr>And sometimes you have to be spontaneous…</vt:lpstr>
      <vt:lpstr>PowerPoint Presentation</vt:lpstr>
      <vt:lpstr>Student reactions </vt:lpstr>
      <vt:lpstr>Student reactions </vt:lpstr>
      <vt:lpstr>Student reactions </vt:lpstr>
      <vt:lpstr>USEFUL SOURCES</vt:lpstr>
      <vt:lpstr>Critical Bibliography</vt:lpstr>
      <vt:lpstr>merci beaucoup! Partages? Questions? Idées?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à la Poésie</dc:title>
  <dc:creator>Elon University</dc:creator>
  <cp:lastModifiedBy>Eileen Walvoord</cp:lastModifiedBy>
  <cp:revision>242</cp:revision>
  <cp:lastPrinted>2016-02-04T16:30:04Z</cp:lastPrinted>
  <dcterms:created xsi:type="dcterms:W3CDTF">2015-02-05T14:07:30Z</dcterms:created>
  <dcterms:modified xsi:type="dcterms:W3CDTF">2016-09-06T18:40:12Z</dcterms:modified>
</cp:coreProperties>
</file>